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5"/>
  </p:notesMasterIdLst>
  <p:sldIdLst>
    <p:sldId id="276" r:id="rId3"/>
    <p:sldId id="295" r:id="rId4"/>
    <p:sldId id="277" r:id="rId5"/>
    <p:sldId id="294" r:id="rId6"/>
    <p:sldId id="297" r:id="rId7"/>
    <p:sldId id="296" r:id="rId8"/>
    <p:sldId id="299" r:id="rId9"/>
    <p:sldId id="301" r:id="rId10"/>
    <p:sldId id="318" r:id="rId11"/>
    <p:sldId id="319" r:id="rId12"/>
    <p:sldId id="302" r:id="rId13"/>
    <p:sldId id="287" r:id="rId14"/>
    <p:sldId id="303" r:id="rId15"/>
    <p:sldId id="316" r:id="rId16"/>
    <p:sldId id="309" r:id="rId17"/>
    <p:sldId id="317" r:id="rId18"/>
    <p:sldId id="304" r:id="rId19"/>
    <p:sldId id="310" r:id="rId20"/>
    <p:sldId id="306" r:id="rId21"/>
    <p:sldId id="313" r:id="rId22"/>
    <p:sldId id="314" r:id="rId23"/>
    <p:sldId id="288"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DA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p:scale>
          <a:sx n="125" d="100"/>
          <a:sy n="125" d="100"/>
        </p:scale>
        <p:origin x="150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C2237D23-7A4A-4DFF-BC1B-9D284931EFAB}" type="datetimeFigureOut">
              <a:rPr lang="zh-CN" altLang="en-US" smtClean="0"/>
              <a:t>2026/6/30</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CBE95978-E71A-4F9A-99CB-D0F90C00CE84}"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6</a:t>
            </a:fld>
            <a:endParaRPr lang="zh-CN" altLang="en-US" dirty="0"/>
          </a:p>
        </p:txBody>
      </p:sp>
    </p:spTree>
    <p:extLst>
      <p:ext uri="{BB962C8B-B14F-4D97-AF65-F5344CB8AC3E}">
        <p14:creationId xmlns:p14="http://schemas.microsoft.com/office/powerpoint/2010/main" val="43861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7</a:t>
            </a:fld>
            <a:endParaRPr lang="zh-CN" altLang="en-US" dirty="0"/>
          </a:p>
        </p:txBody>
      </p:sp>
    </p:spTree>
    <p:extLst>
      <p:ext uri="{BB962C8B-B14F-4D97-AF65-F5344CB8AC3E}">
        <p14:creationId xmlns:p14="http://schemas.microsoft.com/office/powerpoint/2010/main" val="118183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8</a:t>
            </a:fld>
            <a:endParaRPr lang="zh-CN" altLang="en-US" dirty="0"/>
          </a:p>
        </p:txBody>
      </p:sp>
    </p:spTree>
    <p:extLst>
      <p:ext uri="{BB962C8B-B14F-4D97-AF65-F5344CB8AC3E}">
        <p14:creationId xmlns:p14="http://schemas.microsoft.com/office/powerpoint/2010/main" val="1556231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9</a:t>
            </a:fld>
            <a:endParaRPr lang="zh-CN" altLang="en-US" dirty="0"/>
          </a:p>
        </p:txBody>
      </p:sp>
    </p:spTree>
    <p:extLst>
      <p:ext uri="{BB962C8B-B14F-4D97-AF65-F5344CB8AC3E}">
        <p14:creationId xmlns:p14="http://schemas.microsoft.com/office/powerpoint/2010/main" val="1108526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11</a:t>
            </a:fld>
            <a:endParaRPr lang="zh-CN" altLang="en-US" dirty="0"/>
          </a:p>
        </p:txBody>
      </p:sp>
    </p:spTree>
    <p:extLst>
      <p:ext uri="{BB962C8B-B14F-4D97-AF65-F5344CB8AC3E}">
        <p14:creationId xmlns:p14="http://schemas.microsoft.com/office/powerpoint/2010/main" val="46463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83DA20-3340-47F2-8F69-CF0BF619219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13</a:t>
            </a:fld>
            <a:endParaRPr lang="zh-CN" altLang="en-US" dirty="0"/>
          </a:p>
        </p:txBody>
      </p:sp>
    </p:spTree>
    <p:extLst>
      <p:ext uri="{BB962C8B-B14F-4D97-AF65-F5344CB8AC3E}">
        <p14:creationId xmlns:p14="http://schemas.microsoft.com/office/powerpoint/2010/main" val="3980372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17</a:t>
            </a:fld>
            <a:endParaRPr lang="zh-CN" altLang="en-US" dirty="0"/>
          </a:p>
        </p:txBody>
      </p:sp>
    </p:spTree>
    <p:extLst>
      <p:ext uri="{BB962C8B-B14F-4D97-AF65-F5344CB8AC3E}">
        <p14:creationId xmlns:p14="http://schemas.microsoft.com/office/powerpoint/2010/main" val="1117936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BE95978-E71A-4F9A-99CB-D0F90C00CE84}" type="slidenum">
              <a:rPr lang="zh-CN" altLang="en-US" smtClean="0"/>
              <a:t>19</a:t>
            </a:fld>
            <a:endParaRPr lang="zh-CN" altLang="en-US" dirty="0"/>
          </a:p>
        </p:txBody>
      </p:sp>
    </p:spTree>
    <p:extLst>
      <p:ext uri="{BB962C8B-B14F-4D97-AF65-F5344CB8AC3E}">
        <p14:creationId xmlns:p14="http://schemas.microsoft.com/office/powerpoint/2010/main" val="211038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907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104907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1049074" name="日期占位符 3"/>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075" name="页脚占位符 4"/>
          <p:cNvSpPr>
            <a:spLocks noGrp="1"/>
          </p:cNvSpPr>
          <p:nvPr>
            <p:ph type="ftr" sz="quarter" idx="11"/>
          </p:nvPr>
        </p:nvSpPr>
        <p:spPr/>
        <p:txBody>
          <a:bodyPr/>
          <a:lstStyle/>
          <a:p>
            <a:endParaRPr kumimoji="1" lang="zh-CN" altLang="en-US"/>
          </a:p>
        </p:txBody>
      </p:sp>
      <p:sp>
        <p:nvSpPr>
          <p:cNvPr id="1049076" name="灯片编号占位符 5"/>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1521871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9045" name="标题 1"/>
          <p:cNvSpPr>
            <a:spLocks noGrp="1"/>
          </p:cNvSpPr>
          <p:nvPr>
            <p:ph type="title"/>
          </p:nvPr>
        </p:nvSpPr>
        <p:spPr/>
        <p:txBody>
          <a:bodyPr/>
          <a:lstStyle/>
          <a:p>
            <a:r>
              <a:rPr kumimoji="1" lang="zh-CN" altLang="en-US"/>
              <a:t>单击此处编辑母版标题样式</a:t>
            </a:r>
          </a:p>
        </p:txBody>
      </p:sp>
      <p:sp>
        <p:nvSpPr>
          <p:cNvPr id="1049046"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047" name="日期占位符 3"/>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048" name="页脚占位符 4"/>
          <p:cNvSpPr>
            <a:spLocks noGrp="1"/>
          </p:cNvSpPr>
          <p:nvPr>
            <p:ph type="ftr" sz="quarter" idx="11"/>
          </p:nvPr>
        </p:nvSpPr>
        <p:spPr/>
        <p:txBody>
          <a:bodyPr/>
          <a:lstStyle/>
          <a:p>
            <a:endParaRPr kumimoji="1" lang="zh-CN" altLang="en-US"/>
          </a:p>
        </p:txBody>
      </p:sp>
      <p:sp>
        <p:nvSpPr>
          <p:cNvPr id="1049049" name="灯片编号占位符 5"/>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3921839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9097"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1049098"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1049099" name="日期占位符 3"/>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100" name="页脚占位符 4"/>
          <p:cNvSpPr>
            <a:spLocks noGrp="1"/>
          </p:cNvSpPr>
          <p:nvPr>
            <p:ph type="ftr" sz="quarter" idx="11"/>
          </p:nvPr>
        </p:nvSpPr>
        <p:spPr/>
        <p:txBody>
          <a:bodyPr/>
          <a:lstStyle/>
          <a:p>
            <a:endParaRPr kumimoji="1" lang="zh-CN" altLang="en-US"/>
          </a:p>
        </p:txBody>
      </p:sp>
      <p:sp>
        <p:nvSpPr>
          <p:cNvPr id="1049101" name="灯片编号占位符 5"/>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3107528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9102" name="标题 1"/>
          <p:cNvSpPr>
            <a:spLocks noGrp="1"/>
          </p:cNvSpPr>
          <p:nvPr>
            <p:ph type="title"/>
          </p:nvPr>
        </p:nvSpPr>
        <p:spPr/>
        <p:txBody>
          <a:bodyPr/>
          <a:lstStyle/>
          <a:p>
            <a:r>
              <a:rPr kumimoji="1" lang="zh-CN" altLang="en-US"/>
              <a:t>单击此处编辑母版标题样式</a:t>
            </a:r>
          </a:p>
        </p:txBody>
      </p:sp>
      <p:sp>
        <p:nvSpPr>
          <p:cNvPr id="104910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10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105" name="日期占位符 4"/>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106" name="页脚占位符 5"/>
          <p:cNvSpPr>
            <a:spLocks noGrp="1"/>
          </p:cNvSpPr>
          <p:nvPr>
            <p:ph type="ftr" sz="quarter" idx="11"/>
          </p:nvPr>
        </p:nvSpPr>
        <p:spPr/>
        <p:txBody>
          <a:bodyPr/>
          <a:lstStyle/>
          <a:p>
            <a:endParaRPr kumimoji="1" lang="zh-CN" altLang="en-US"/>
          </a:p>
        </p:txBody>
      </p:sp>
      <p:sp>
        <p:nvSpPr>
          <p:cNvPr id="1049107" name="灯片编号占位符 6"/>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3867970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9108"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1049109"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1049110"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111"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1049112"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113" name="日期占位符 6"/>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114" name="页脚占位符 7"/>
          <p:cNvSpPr>
            <a:spLocks noGrp="1"/>
          </p:cNvSpPr>
          <p:nvPr>
            <p:ph type="ftr" sz="quarter" idx="11"/>
          </p:nvPr>
        </p:nvSpPr>
        <p:spPr/>
        <p:txBody>
          <a:bodyPr/>
          <a:lstStyle/>
          <a:p>
            <a:endParaRPr kumimoji="1" lang="zh-CN" altLang="en-US"/>
          </a:p>
        </p:txBody>
      </p:sp>
      <p:sp>
        <p:nvSpPr>
          <p:cNvPr id="1049115" name="灯片编号占位符 8"/>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3380916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077" name="标题 1"/>
          <p:cNvSpPr>
            <a:spLocks noGrp="1"/>
          </p:cNvSpPr>
          <p:nvPr>
            <p:ph type="title"/>
          </p:nvPr>
        </p:nvSpPr>
        <p:spPr/>
        <p:txBody>
          <a:bodyPr/>
          <a:lstStyle/>
          <a:p>
            <a:r>
              <a:rPr kumimoji="1" lang="zh-CN" altLang="en-US"/>
              <a:t>单击此处编辑母版标题样式</a:t>
            </a:r>
          </a:p>
        </p:txBody>
      </p:sp>
      <p:sp>
        <p:nvSpPr>
          <p:cNvPr id="1049078" name="日期占位符 2"/>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079" name="页脚占位符 3"/>
          <p:cNvSpPr>
            <a:spLocks noGrp="1"/>
          </p:cNvSpPr>
          <p:nvPr>
            <p:ph type="ftr" sz="quarter" idx="11"/>
          </p:nvPr>
        </p:nvSpPr>
        <p:spPr/>
        <p:txBody>
          <a:bodyPr/>
          <a:lstStyle/>
          <a:p>
            <a:endParaRPr kumimoji="1" lang="zh-CN" altLang="en-US"/>
          </a:p>
        </p:txBody>
      </p:sp>
      <p:sp>
        <p:nvSpPr>
          <p:cNvPr id="1049080" name="灯片编号占位符 4"/>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1350065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581" name="日期占位符 1"/>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8582" name="页脚占位符 2"/>
          <p:cNvSpPr>
            <a:spLocks noGrp="1"/>
          </p:cNvSpPr>
          <p:nvPr>
            <p:ph type="ftr" sz="quarter" idx="11"/>
          </p:nvPr>
        </p:nvSpPr>
        <p:spPr/>
        <p:txBody>
          <a:bodyPr/>
          <a:lstStyle/>
          <a:p>
            <a:endParaRPr kumimoji="1" lang="zh-CN" altLang="en-US"/>
          </a:p>
        </p:txBody>
      </p:sp>
      <p:sp>
        <p:nvSpPr>
          <p:cNvPr id="1048583" name="灯片编号占位符 3"/>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4229140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116"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1049117"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118"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1049119" name="日期占位符 4"/>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120" name="页脚占位符 5"/>
          <p:cNvSpPr>
            <a:spLocks noGrp="1"/>
          </p:cNvSpPr>
          <p:nvPr>
            <p:ph type="ftr" sz="quarter" idx="11"/>
          </p:nvPr>
        </p:nvSpPr>
        <p:spPr/>
        <p:txBody>
          <a:bodyPr/>
          <a:lstStyle/>
          <a:p>
            <a:endParaRPr kumimoji="1" lang="zh-CN" altLang="en-US"/>
          </a:p>
        </p:txBody>
      </p:sp>
      <p:sp>
        <p:nvSpPr>
          <p:cNvPr id="1049121" name="灯片编号占位符 6"/>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1497896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086"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1049087"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1049088"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1049089" name="日期占位符 4"/>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090" name="页脚占位符 5"/>
          <p:cNvSpPr>
            <a:spLocks noGrp="1"/>
          </p:cNvSpPr>
          <p:nvPr>
            <p:ph type="ftr" sz="quarter" idx="11"/>
          </p:nvPr>
        </p:nvSpPr>
        <p:spPr/>
        <p:txBody>
          <a:bodyPr/>
          <a:lstStyle/>
          <a:p>
            <a:endParaRPr kumimoji="1" lang="zh-CN" altLang="en-US"/>
          </a:p>
        </p:txBody>
      </p:sp>
      <p:sp>
        <p:nvSpPr>
          <p:cNvPr id="1049091" name="灯片编号占位符 6"/>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306479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092" name="标题 1"/>
          <p:cNvSpPr>
            <a:spLocks noGrp="1"/>
          </p:cNvSpPr>
          <p:nvPr>
            <p:ph type="title"/>
          </p:nvPr>
        </p:nvSpPr>
        <p:spPr/>
        <p:txBody>
          <a:bodyPr/>
          <a:lstStyle/>
          <a:p>
            <a:r>
              <a:rPr kumimoji="1" lang="zh-CN" altLang="en-US"/>
              <a:t>单击此处编辑母版标题样式</a:t>
            </a:r>
          </a:p>
        </p:txBody>
      </p:sp>
      <p:sp>
        <p:nvSpPr>
          <p:cNvPr id="1049093" name="竖排文字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094" name="日期占位符 3"/>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095" name="页脚占位符 4"/>
          <p:cNvSpPr>
            <a:spLocks noGrp="1"/>
          </p:cNvSpPr>
          <p:nvPr>
            <p:ph type="ftr" sz="quarter" idx="11"/>
          </p:nvPr>
        </p:nvSpPr>
        <p:spPr/>
        <p:txBody>
          <a:bodyPr/>
          <a:lstStyle/>
          <a:p>
            <a:endParaRPr kumimoji="1" lang="zh-CN" altLang="en-US"/>
          </a:p>
        </p:txBody>
      </p:sp>
      <p:sp>
        <p:nvSpPr>
          <p:cNvPr id="1049096" name="灯片编号占位符 5"/>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3630670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1049081"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1049082"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9083" name="日期占位符 3"/>
          <p:cNvSpPr>
            <a:spLocks noGrp="1"/>
          </p:cNvSpPr>
          <p:nvPr>
            <p:ph type="dt" sz="half" idx="10"/>
          </p:nvPr>
        </p:nvSpPr>
        <p:spPr/>
        <p:txBody>
          <a:bodyPr/>
          <a:lstStyle/>
          <a:p>
            <a:fld id="{BA5B59B5-9BAE-C942-B8E0-470663D5EB2F}" type="datetimeFigureOut">
              <a:rPr lang="zh-CN" altLang="en-US"/>
              <a:t>2026/6/30</a:t>
            </a:fld>
            <a:endParaRPr kumimoji="1" lang="zh-CN" altLang="en-US"/>
          </a:p>
        </p:txBody>
      </p:sp>
      <p:sp>
        <p:nvSpPr>
          <p:cNvPr id="1049084" name="页脚占位符 4"/>
          <p:cNvSpPr>
            <a:spLocks noGrp="1"/>
          </p:cNvSpPr>
          <p:nvPr>
            <p:ph type="ftr" sz="quarter" idx="11"/>
          </p:nvPr>
        </p:nvSpPr>
        <p:spPr/>
        <p:txBody>
          <a:bodyPr/>
          <a:lstStyle/>
          <a:p>
            <a:endParaRPr kumimoji="1" lang="zh-CN" altLang="en-US"/>
          </a:p>
        </p:txBody>
      </p:sp>
      <p:sp>
        <p:nvSpPr>
          <p:cNvPr id="1049085" name="灯片编号占位符 5"/>
          <p:cNvSpPr>
            <a:spLocks noGrp="1"/>
          </p:cNvSpPr>
          <p:nvPr>
            <p:ph type="sldNum" sz="quarter" idx="12"/>
          </p:nvPr>
        </p:nvSpPr>
        <p:spPr/>
        <p:txBody>
          <a:bodyPr/>
          <a:lstStyle/>
          <a:p>
            <a:fld id="{FAAAF756-2E45-8B42-973C-B9218221F544}" type="slidenum">
              <a:rPr/>
              <a:t>‹#›</a:t>
            </a:fld>
            <a:endParaRPr kumimoji="1" lang="zh-CN" altLang="en-US"/>
          </a:p>
        </p:txBody>
      </p:sp>
    </p:spTree>
    <p:extLst>
      <p:ext uri="{BB962C8B-B14F-4D97-AF65-F5344CB8AC3E}">
        <p14:creationId xmlns:p14="http://schemas.microsoft.com/office/powerpoint/2010/main" val="295083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4A07A4F-1C86-4740-B6B8-E0EDB1207C23}" type="datetimeFigureOut">
              <a:rPr lang="zh-CN" altLang="en-US" smtClean="0"/>
              <a:t>2026/6/30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DDD82B-F05C-40E4-A7EE-BC19ABE56197}"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A07A4F-1C86-4740-B6B8-E0EDB1207C23}" type="datetimeFigureOut">
              <a:rPr lang="zh-CN" altLang="en-US" smtClean="0"/>
              <a:t>2026/6/30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DD82B-F05C-40E4-A7EE-BC19ABE56197}"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1048577"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B59B5-9BAE-C942-B8E0-470663D5EB2F}" type="datetimeFigureOut">
              <a:rPr lang="zh-CN" altLang="en-US"/>
              <a:t>2026/6/30</a:t>
            </a:fld>
            <a:endParaRPr kumimoji="1" lang="zh-CN" altLang="en-US"/>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AF756-2E45-8B42-973C-B9218221F544}" type="slidenum">
              <a:rPr/>
              <a:t>‹#›</a:t>
            </a:fld>
            <a:endParaRPr kumimoji="1" lang="zh-CN" altLang="en-US"/>
          </a:p>
        </p:txBody>
      </p:sp>
    </p:spTree>
    <p:extLst>
      <p:ext uri="{BB962C8B-B14F-4D97-AF65-F5344CB8AC3E}">
        <p14:creationId xmlns:p14="http://schemas.microsoft.com/office/powerpoint/2010/main" val="576476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0.png"/><Relationship Id="rId4"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Layout" Target="../slideLayouts/slideLayout7.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23.xml"/><Relationship Id="rId7" Type="http://schemas.openxmlformats.org/officeDocument/2006/relationships/slideLayout" Target="../slideLayouts/slideLayout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9.png"/><Relationship Id="rId5" Type="http://schemas.openxmlformats.org/officeDocument/2006/relationships/tags" Target="../tags/tag25.xml"/><Relationship Id="rId10" Type="http://schemas.openxmlformats.org/officeDocument/2006/relationships/image" Target="../media/image8.png"/><Relationship Id="rId4" Type="http://schemas.openxmlformats.org/officeDocument/2006/relationships/tags" Target="../tags/tag24.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584" name="深度视觉·原创设计 https://www.docer.com/works?userid=22383862"/>
          <p:cNvSpPr/>
          <p:nvPr/>
        </p:nvSpPr>
        <p:spPr>
          <a:xfrm flipH="1">
            <a:off x="10420066" y="5418161"/>
            <a:ext cx="1771934" cy="1439839"/>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noProof="1">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048585" name="深度视觉·原创设计 https://www.docer.com/works?userid=22383862"/>
          <p:cNvSpPr/>
          <p:nvPr/>
        </p:nvSpPr>
        <p:spPr>
          <a:xfrm rot="10800000" flipH="1">
            <a:off x="0" y="0"/>
            <a:ext cx="1296537" cy="1596788"/>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noProof="1">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048589" name="深度视觉·原创设计 https://www.docer.com/works?userid=22383862"/>
          <p:cNvSpPr txBox="1"/>
          <p:nvPr/>
        </p:nvSpPr>
        <p:spPr>
          <a:xfrm>
            <a:off x="3107055" y="4246880"/>
            <a:ext cx="6085840" cy="1246505"/>
          </a:xfrm>
          <a:prstGeom prst="rect">
            <a:avLst/>
          </a:prstGeom>
          <a:noFill/>
        </p:spPr>
        <p:txBody>
          <a:bodyPr wrap="square" lIns="0" tIns="0" rIns="0" bIns="0" rtlCol="0">
            <a:spAutoFit/>
            <a:scene3d>
              <a:camera prst="orthographicFront"/>
              <a:lightRig rig="threePt" dir="t"/>
            </a:scene3d>
            <a:sp3d contourW="12700"/>
          </a:bodyPr>
          <a:lstStyle/>
          <a:p>
            <a:pPr algn="l">
              <a:lnSpc>
                <a:spcPct val="150000"/>
              </a:lnSpc>
            </a:pPr>
            <a:r>
              <a:rPr lang="zh-CN" b="1" noProof="1">
                <a:latin typeface="微软雅黑" panose="020B0503020204020204" pitchFamily="34" charset="-122"/>
                <a:ea typeface="微软雅黑" panose="020B0503020204020204" pitchFamily="34" charset="-122"/>
                <a:cs typeface="微软雅黑" panose="020B0503020204020204" pitchFamily="34" charset="-122"/>
              </a:rPr>
              <a:t>团</a:t>
            </a:r>
            <a:r>
              <a:rPr lang="en-US" altLang="zh-CN" b="1" noProof="1">
                <a:latin typeface="微软雅黑" panose="020B0503020204020204" pitchFamily="34" charset="-122"/>
                <a:ea typeface="微软雅黑" panose="020B0503020204020204" pitchFamily="34" charset="-122"/>
                <a:cs typeface="微软雅黑" panose="020B0503020204020204" pitchFamily="34" charset="-122"/>
              </a:rPr>
              <a:t>	</a:t>
            </a:r>
            <a:r>
              <a:rPr lang="zh-CN" b="1" noProof="1">
                <a:latin typeface="微软雅黑" panose="020B0503020204020204" pitchFamily="34" charset="-122"/>
                <a:ea typeface="微软雅黑" panose="020B0503020204020204" pitchFamily="34" charset="-122"/>
                <a:cs typeface="微软雅黑" panose="020B0503020204020204" pitchFamily="34" charset="-122"/>
              </a:rPr>
              <a:t>队："灵动感知"团队</a:t>
            </a:r>
          </a:p>
          <a:p>
            <a:pPr algn="l">
              <a:lnSpc>
                <a:spcPct val="150000"/>
              </a:lnSpc>
            </a:pPr>
            <a:r>
              <a:rPr lang="zh-CN" b="1" noProof="1">
                <a:latin typeface="微软雅黑" panose="020B0503020204020204" pitchFamily="34" charset="-122"/>
                <a:ea typeface="微软雅黑" panose="020B0503020204020204" pitchFamily="34" charset="-122"/>
                <a:cs typeface="微软雅黑" panose="020B0503020204020204" pitchFamily="34" charset="-122"/>
              </a:rPr>
              <a:t>赛</a:t>
            </a:r>
            <a:r>
              <a:rPr lang="en-US" altLang="zh-CN" b="1" noProof="1">
                <a:latin typeface="微软雅黑" panose="020B0503020204020204" pitchFamily="34" charset="-122"/>
                <a:ea typeface="微软雅黑" panose="020B0503020204020204" pitchFamily="34" charset="-122"/>
                <a:cs typeface="微软雅黑" panose="020B0503020204020204" pitchFamily="34" charset="-122"/>
              </a:rPr>
              <a:t>	</a:t>
            </a:r>
            <a:r>
              <a:rPr lang="zh-CN" b="1" noProof="1">
                <a:latin typeface="微软雅黑" panose="020B0503020204020204" pitchFamily="34" charset="-122"/>
                <a:ea typeface="微软雅黑" panose="020B0503020204020204" pitchFamily="34" charset="-122"/>
                <a:cs typeface="微软雅黑" panose="020B0503020204020204" pitchFamily="34" charset="-122"/>
              </a:rPr>
              <a:t>道：基于开源鸿蒙的智能宠物关怀产品开发挑战</a:t>
            </a:r>
          </a:p>
          <a:p>
            <a:pPr algn="l">
              <a:lnSpc>
                <a:spcPct val="150000"/>
              </a:lnSpc>
            </a:pPr>
            <a:r>
              <a:rPr lang="zh-CN" b="1" noProof="1">
                <a:latin typeface="微软雅黑" panose="020B0503020204020204" pitchFamily="34" charset="-122"/>
                <a:ea typeface="微软雅黑" panose="020B0503020204020204" pitchFamily="34" charset="-122"/>
                <a:cs typeface="微软雅黑" panose="020B0503020204020204" pitchFamily="34" charset="-122"/>
              </a:rPr>
              <a:t>核</a:t>
            </a:r>
            <a:r>
              <a:rPr lang="en-US" altLang="zh-CN" b="1" noProof="1">
                <a:latin typeface="微软雅黑" panose="020B0503020204020204" pitchFamily="34" charset="-122"/>
                <a:ea typeface="微软雅黑" panose="020B0503020204020204" pitchFamily="34" charset="-122"/>
                <a:cs typeface="微软雅黑" panose="020B0503020204020204" pitchFamily="34" charset="-122"/>
              </a:rPr>
              <a:t> </a:t>
            </a:r>
            <a:r>
              <a:rPr lang="zh-CN" b="1" noProof="1">
                <a:latin typeface="微软雅黑" panose="020B0503020204020204" pitchFamily="34" charset="-122"/>
                <a:ea typeface="微软雅黑" panose="020B0503020204020204" pitchFamily="34" charset="-122"/>
                <a:cs typeface="微软雅黑" panose="020B0503020204020204" pitchFamily="34" charset="-122"/>
              </a:rPr>
              <a:t>心</a:t>
            </a:r>
            <a:r>
              <a:rPr lang="en-US" altLang="zh-CN" b="1" noProof="1">
                <a:latin typeface="微软雅黑" panose="020B0503020204020204" pitchFamily="34" charset="-122"/>
                <a:ea typeface="微软雅黑" panose="020B0503020204020204" pitchFamily="34" charset="-122"/>
                <a:cs typeface="微软雅黑" panose="020B0503020204020204" pitchFamily="34" charset="-122"/>
              </a:rPr>
              <a:t> </a:t>
            </a:r>
            <a:r>
              <a:rPr lang="zh-CN" b="1" noProof="1">
                <a:latin typeface="微软雅黑" panose="020B0503020204020204" pitchFamily="34" charset="-122"/>
                <a:ea typeface="微软雅黑" panose="020B0503020204020204" pitchFamily="34" charset="-122"/>
                <a:cs typeface="微软雅黑" panose="020B0503020204020204" pitchFamily="34" charset="-122"/>
              </a:rPr>
              <a:t>定</a:t>
            </a:r>
            <a:r>
              <a:rPr lang="en-US" altLang="zh-CN" b="1" noProof="1">
                <a:latin typeface="微软雅黑" panose="020B0503020204020204" pitchFamily="34" charset="-122"/>
                <a:ea typeface="微软雅黑" panose="020B0503020204020204" pitchFamily="34" charset="-122"/>
                <a:cs typeface="微软雅黑" panose="020B0503020204020204" pitchFamily="34" charset="-122"/>
              </a:rPr>
              <a:t> </a:t>
            </a:r>
            <a:r>
              <a:rPr lang="zh-CN" b="1" noProof="1">
                <a:latin typeface="微软雅黑" panose="020B0503020204020204" pitchFamily="34" charset="-122"/>
                <a:ea typeface="微软雅黑" panose="020B0503020204020204" pitchFamily="34" charset="-122"/>
                <a:cs typeface="微软雅黑" panose="020B0503020204020204" pitchFamily="34" charset="-122"/>
              </a:rPr>
              <a:t>位：宠物全场景安全守护与智能监护系统</a:t>
            </a:r>
            <a:endParaRPr lang="zh-CN" sz="1200" b="1" noProof="1">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endParaRPr>
          </a:p>
        </p:txBody>
      </p:sp>
      <p:sp>
        <p:nvSpPr>
          <p:cNvPr id="1048590" name="深度视觉·原创设计 https://www.docer.com/works?userid=22383862"/>
          <p:cNvSpPr txBox="1"/>
          <p:nvPr/>
        </p:nvSpPr>
        <p:spPr>
          <a:xfrm>
            <a:off x="802573" y="1983651"/>
            <a:ext cx="10363835" cy="1753235"/>
          </a:xfrm>
          <a:prstGeom prst="rect">
            <a:avLst/>
          </a:prstGeom>
          <a:noFill/>
        </p:spPr>
        <p:txBody>
          <a:bodyPr wrap="square" rtlCol="0">
            <a:spAutoFit/>
          </a:bodyPr>
          <a:lstStyle/>
          <a:p>
            <a:pPr algn="ctr"/>
            <a:r>
              <a:rPr lang="zh-CN" sz="5400" b="1" noProof="1">
                <a:latin typeface="微软雅黑 Light" panose="020B0502040204020203" pitchFamily="34" charset="-122"/>
                <a:ea typeface="微软雅黑 Light" panose="020B0502040204020203" pitchFamily="34" charset="-122"/>
              </a:rPr>
              <a:t>基于OpenHarmony的低功耗宠物动态感知与定位系统</a:t>
            </a:r>
            <a:endParaRPr lang="zh-CN" sz="5400" b="1" noProof="1">
              <a:latin typeface="微软雅黑 Light" panose="020B0502040204020203" pitchFamily="34" charset="-122"/>
              <a:ea typeface="微软雅黑 Light" panose="020B0502040204020203" pitchFamily="34" charset="-122"/>
              <a:cs typeface="阿里巴巴普惠体 Light" panose="00020600040101010101" pitchFamily="18" charset="-122"/>
              <a:sym typeface="汉仪正圆-55W" panose="00020600040101010101" pitchFamily="18" charset="-122"/>
            </a:endParaRPr>
          </a:p>
        </p:txBody>
      </p:sp>
      <p:pic>
        <p:nvPicPr>
          <p:cNvPr id="3" name="图片 2"/>
          <p:cNvPicPr>
            <a:picLocks noChangeAspect="1"/>
          </p:cNvPicPr>
          <p:nvPr/>
        </p:nvPicPr>
        <p:blipFill>
          <a:blip r:embed="rId2"/>
          <a:stretch>
            <a:fillRect/>
          </a:stretch>
        </p:blipFill>
        <p:spPr>
          <a:xfrm>
            <a:off x="10541107" y="5258213"/>
            <a:ext cx="1250603" cy="1199437"/>
          </a:xfrm>
          <a:prstGeom prst="rect">
            <a:avLst/>
          </a:prstGeom>
          <a:effectLst>
            <a:outerShdw blurRad="50800" dist="50800" dir="5400000" algn="ctr" rotWithShape="0">
              <a:srgbClr val="000000">
                <a:alpha val="2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16">
            <a:extLst>
              <a:ext uri="{FF2B5EF4-FFF2-40B4-BE49-F238E27FC236}">
                <a16:creationId xmlns:a16="http://schemas.microsoft.com/office/drawing/2014/main" id="{194A1E1B-1DF3-7E62-AC37-3B2CE75D4C16}"/>
              </a:ext>
            </a:extLst>
          </p:cNvPr>
          <p:cNvSpPr/>
          <p:nvPr/>
        </p:nvSpPr>
        <p:spPr>
          <a:xfrm>
            <a:off x="4442460" y="2392680"/>
            <a:ext cx="2945130" cy="3787140"/>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5">
            <a:extLst>
              <a:ext uri="{FF2B5EF4-FFF2-40B4-BE49-F238E27FC236}">
                <a16:creationId xmlns:a16="http://schemas.microsoft.com/office/drawing/2014/main" id="{1D7DE8A6-E066-54E4-DE75-674012E8BC2A}"/>
              </a:ext>
            </a:extLst>
          </p:cNvPr>
          <p:cNvSpPr/>
          <p:nvPr/>
        </p:nvSpPr>
        <p:spPr>
          <a:xfrm>
            <a:off x="8370570" y="2363864"/>
            <a:ext cx="2819400" cy="3787140"/>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a:extLst>
              <a:ext uri="{FF2B5EF4-FFF2-40B4-BE49-F238E27FC236}">
                <a16:creationId xmlns:a16="http://schemas.microsoft.com/office/drawing/2014/main" id="{A4D9EC3B-BEE7-C74A-EC17-58694616E367}"/>
              </a:ext>
            </a:extLst>
          </p:cNvPr>
          <p:cNvSpPr/>
          <p:nvPr/>
        </p:nvSpPr>
        <p:spPr>
          <a:xfrm>
            <a:off x="640080" y="2392680"/>
            <a:ext cx="2819400" cy="3787140"/>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深度视觉·原创设计 https://www.docer.com/works?userid=22383862">
            <a:extLst>
              <a:ext uri="{FF2B5EF4-FFF2-40B4-BE49-F238E27FC236}">
                <a16:creationId xmlns:a16="http://schemas.microsoft.com/office/drawing/2014/main" id="{ED53B9EF-7222-5A6D-EFC9-20B3FA4ACA6F}"/>
              </a:ext>
            </a:extLst>
          </p:cNvPr>
          <p:cNvSpPr/>
          <p:nvPr/>
        </p:nvSpPr>
        <p:spPr>
          <a:xfrm>
            <a:off x="340144" y="524968"/>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产品完成度</a:t>
            </a:r>
          </a:p>
        </p:txBody>
      </p:sp>
      <p:sp>
        <p:nvSpPr>
          <p:cNvPr id="8" name="文本框 7">
            <a:extLst>
              <a:ext uri="{FF2B5EF4-FFF2-40B4-BE49-F238E27FC236}">
                <a16:creationId xmlns:a16="http://schemas.microsoft.com/office/drawing/2014/main" id="{53BE5D64-8C79-EC55-E71E-0167972D2444}"/>
              </a:ext>
            </a:extLst>
          </p:cNvPr>
          <p:cNvSpPr txBox="1"/>
          <p:nvPr/>
        </p:nvSpPr>
        <p:spPr>
          <a:xfrm>
            <a:off x="1028700" y="2549274"/>
            <a:ext cx="2354580" cy="3416320"/>
          </a:xfrm>
          <a:prstGeom prst="rect">
            <a:avLst/>
          </a:prstGeom>
          <a:noFill/>
        </p:spPr>
        <p:txBody>
          <a:bodyPr wrap="square">
            <a:spAutoFit/>
          </a:bodyPr>
          <a:lstStyle/>
          <a:p>
            <a:r>
              <a:rPr lang="zh-CN" altLang="en-US" dirty="0">
                <a:latin typeface="Calibri" panose="020F0502020204030204" pitchFamily="34" charset="0"/>
                <a:cs typeface="Calibri" panose="020F0502020204030204" pitchFamily="34" charset="0"/>
              </a:rPr>
              <a:t>端侧与通信：</a:t>
            </a:r>
            <a:endParaRPr lang="en-US" altLang="zh-CN" dirty="0">
              <a:latin typeface="Calibri" panose="020F0502020204030204" pitchFamily="34" charset="0"/>
              <a:cs typeface="Calibri" panose="020F0502020204030204" pitchFamily="34" charset="0"/>
            </a:endParaRPr>
          </a:p>
          <a:p>
            <a:r>
              <a:rPr lang="en-US" altLang="zh-CN" dirty="0">
                <a:latin typeface="Calibri" panose="020F0502020204030204" pitchFamily="34" charset="0"/>
                <a:ea typeface="Calibri" panose="020F0502020204030204" pitchFamily="34" charset="0"/>
                <a:cs typeface="Calibri" panose="020F0502020204030204" pitchFamily="34" charset="0"/>
              </a:rPr>
              <a:t>100% </a:t>
            </a:r>
            <a:r>
              <a:rPr lang="zh-CN" altLang="en-US" dirty="0">
                <a:latin typeface="Calibri" panose="020F0502020204030204" pitchFamily="34" charset="0"/>
                <a:cs typeface="Calibri" panose="020F0502020204030204" pitchFamily="34" charset="0"/>
              </a:rPr>
              <a:t>自主闭环</a:t>
            </a:r>
            <a:endParaRPr lang="en-US" altLang="zh-CN" dirty="0">
              <a:latin typeface="Calibri" panose="020F0502020204030204" pitchFamily="34" charset="0"/>
              <a:cs typeface="Calibri" panose="020F0502020204030204" pitchFamily="34" charset="0"/>
            </a:endParaRPr>
          </a:p>
          <a:p>
            <a:endParaRPr lang="zh-CN" altLang="en-US" b="1" dirty="0">
              <a:latin typeface="Calibri" panose="020F0502020204030204" pitchFamily="34" charset="0"/>
              <a:cs typeface="Calibri" panose="020F0502020204030204" pitchFamily="34" charset="0"/>
            </a:endParaRPr>
          </a:p>
          <a:p>
            <a:r>
              <a:rPr lang="zh-CN" altLang="en-US" b="1" dirty="0">
                <a:latin typeface="Calibri" panose="020F0502020204030204" pitchFamily="34" charset="0"/>
                <a:cs typeface="Calibri" panose="020F0502020204030204" pitchFamily="34" charset="0"/>
              </a:rPr>
              <a:t>物理感知</a:t>
            </a:r>
            <a:r>
              <a:rPr lang="zh-CN" altLang="en-US" dirty="0">
                <a:latin typeface="Calibri" panose="020F0502020204030204" pitchFamily="34" charset="0"/>
                <a:cs typeface="Calibri" panose="020F0502020204030204" pitchFamily="34" charset="0"/>
              </a:rPr>
              <a:t>：</a:t>
            </a:r>
            <a:r>
              <a:rPr lang="en-US" altLang="zh-CN" dirty="0">
                <a:latin typeface="Calibri" panose="020F0502020204030204" pitchFamily="34" charset="0"/>
                <a:ea typeface="Calibri" panose="020F0502020204030204" pitchFamily="34" charset="0"/>
                <a:cs typeface="Calibri" panose="020F0502020204030204" pitchFamily="34" charset="0"/>
              </a:rPr>
              <a:t>Hi3863</a:t>
            </a:r>
            <a:r>
              <a:rPr lang="zh-CN" altLang="en-US" dirty="0">
                <a:latin typeface="Calibri" panose="020F0502020204030204" pitchFamily="34" charset="0"/>
                <a:cs typeface="Calibri" panose="020F0502020204030204" pitchFamily="34" charset="0"/>
              </a:rPr>
              <a:t>、</a:t>
            </a:r>
            <a:r>
              <a:rPr lang="en-US" altLang="zh-CN" dirty="0">
                <a:latin typeface="Calibri" panose="020F0502020204030204" pitchFamily="34" charset="0"/>
                <a:ea typeface="Calibri" panose="020F0502020204030204" pitchFamily="34" charset="0"/>
                <a:cs typeface="Calibri" panose="020F0502020204030204" pitchFamily="34" charset="0"/>
              </a:rPr>
              <a:t>NTC</a:t>
            </a:r>
            <a:r>
              <a:rPr lang="zh-CN" altLang="en-US" dirty="0">
                <a:latin typeface="Calibri" panose="020F0502020204030204" pitchFamily="34" charset="0"/>
                <a:cs typeface="Calibri" panose="020F0502020204030204" pitchFamily="34" charset="0"/>
              </a:rPr>
              <a:t>体温计、六轴</a:t>
            </a:r>
            <a:r>
              <a:rPr lang="en-US" altLang="zh-CN" dirty="0">
                <a:latin typeface="Calibri" panose="020F0502020204030204" pitchFamily="34" charset="0"/>
                <a:ea typeface="Calibri" panose="020F0502020204030204" pitchFamily="34" charset="0"/>
                <a:cs typeface="Calibri" panose="020F0502020204030204" pitchFamily="34" charset="0"/>
              </a:rPr>
              <a:t>IMU</a:t>
            </a:r>
            <a:r>
              <a:rPr lang="zh-CN" altLang="en-US" dirty="0">
                <a:latin typeface="Calibri" panose="020F0502020204030204" pitchFamily="34" charset="0"/>
                <a:cs typeface="Calibri" panose="020F0502020204030204" pitchFamily="34" charset="0"/>
              </a:rPr>
              <a:t>硬件驱动与低功耗中断唤醒逻辑</a:t>
            </a:r>
            <a:r>
              <a:rPr lang="zh-CN" altLang="en-US" b="1" dirty="0">
                <a:latin typeface="Calibri" panose="020F0502020204030204" pitchFamily="34" charset="0"/>
                <a:cs typeface="Calibri" panose="020F0502020204030204" pitchFamily="34" charset="0"/>
              </a:rPr>
              <a:t>全部调通</a:t>
            </a:r>
            <a:r>
              <a:rPr lang="zh-CN" altLang="en-US" dirty="0">
                <a:latin typeface="Calibri" panose="020F0502020204030204" pitchFamily="34" charset="0"/>
                <a:cs typeface="Calibri" panose="020F0502020204030204" pitchFamily="34" charset="0"/>
              </a:rPr>
              <a:t>。</a:t>
            </a:r>
            <a:endParaRPr lang="en-US" altLang="zh-CN" dirty="0">
              <a:latin typeface="Calibri" panose="020F0502020204030204" pitchFamily="34" charset="0"/>
              <a:cs typeface="Calibri" panose="020F0502020204030204" pitchFamily="34" charset="0"/>
            </a:endParaRPr>
          </a:p>
          <a:p>
            <a:endParaRPr lang="zh-CN" altLang="en-US" dirty="0">
              <a:latin typeface="Calibri" panose="020F0502020204030204" pitchFamily="34" charset="0"/>
              <a:cs typeface="Calibri" panose="020F0502020204030204" pitchFamily="34" charset="0"/>
            </a:endParaRPr>
          </a:p>
          <a:p>
            <a:r>
              <a:rPr lang="zh-CN" altLang="en-US" b="1" dirty="0">
                <a:latin typeface="Calibri" panose="020F0502020204030204" pitchFamily="34" charset="0"/>
                <a:cs typeface="Calibri" panose="020F0502020204030204" pitchFamily="34" charset="0"/>
              </a:rPr>
              <a:t>原生传输</a:t>
            </a:r>
            <a:r>
              <a:rPr lang="zh-CN" altLang="en-US" dirty="0">
                <a:latin typeface="Calibri" panose="020F0502020204030204" pitchFamily="34" charset="0"/>
                <a:cs typeface="Calibri" panose="020F0502020204030204" pitchFamily="34" charset="0"/>
              </a:rPr>
              <a:t>：纯血鸿蒙套接字手写字节流</a:t>
            </a:r>
            <a:r>
              <a:rPr lang="en-US" altLang="zh-CN" dirty="0">
                <a:latin typeface="Calibri" panose="020F0502020204030204" pitchFamily="34" charset="0"/>
                <a:ea typeface="Calibri" panose="020F0502020204030204" pitchFamily="34" charset="0"/>
                <a:cs typeface="Calibri" panose="020F0502020204030204" pitchFamily="34" charset="0"/>
              </a:rPr>
              <a:t>MQTT</a:t>
            </a:r>
            <a:r>
              <a:rPr lang="zh-CN" altLang="en-US" dirty="0">
                <a:latin typeface="Calibri" panose="020F0502020204030204" pitchFamily="34" charset="0"/>
                <a:cs typeface="Calibri" panose="020F0502020204030204" pitchFamily="34" charset="0"/>
              </a:rPr>
              <a:t>协议栈，</a:t>
            </a:r>
            <a:r>
              <a:rPr lang="zh-CN" altLang="en-US" b="1" dirty="0">
                <a:latin typeface="Calibri" panose="020F0502020204030204" pitchFamily="34" charset="0"/>
                <a:cs typeface="Calibri" panose="020F0502020204030204" pitchFamily="34" charset="0"/>
              </a:rPr>
              <a:t>彻底摆脱重型</a:t>
            </a:r>
            <a:r>
              <a:rPr lang="en-US" altLang="zh-CN" b="1" dirty="0">
                <a:latin typeface="Calibri" panose="020F0502020204030204" pitchFamily="34" charset="0"/>
                <a:ea typeface="Calibri" panose="020F0502020204030204" pitchFamily="34" charset="0"/>
                <a:cs typeface="Calibri" panose="020F0502020204030204" pitchFamily="34" charset="0"/>
              </a:rPr>
              <a:t>SDK</a:t>
            </a:r>
            <a:r>
              <a:rPr lang="zh-CN" altLang="en-US" b="1" dirty="0">
                <a:latin typeface="Calibri" panose="020F0502020204030204" pitchFamily="34" charset="0"/>
                <a:cs typeface="Calibri" panose="020F0502020204030204" pitchFamily="34" charset="0"/>
              </a:rPr>
              <a:t>依赖</a:t>
            </a:r>
            <a:r>
              <a:rPr lang="zh-CN" altLang="en-US" dirty="0">
                <a:latin typeface="Calibri" panose="020F0502020204030204" pitchFamily="34" charset="0"/>
                <a:cs typeface="Calibri" panose="020F0502020204030204" pitchFamily="34" charset="0"/>
              </a:rPr>
              <a:t>。</a:t>
            </a:r>
          </a:p>
        </p:txBody>
      </p:sp>
      <p:sp>
        <p:nvSpPr>
          <p:cNvPr id="10" name="文本框 9">
            <a:extLst>
              <a:ext uri="{FF2B5EF4-FFF2-40B4-BE49-F238E27FC236}">
                <a16:creationId xmlns:a16="http://schemas.microsoft.com/office/drawing/2014/main" id="{B6EFA87C-D26D-99E1-366E-12B440DF82DD}"/>
              </a:ext>
            </a:extLst>
          </p:cNvPr>
          <p:cNvSpPr txBox="1"/>
          <p:nvPr/>
        </p:nvSpPr>
        <p:spPr>
          <a:xfrm>
            <a:off x="4773930" y="2560825"/>
            <a:ext cx="2644140" cy="3139321"/>
          </a:xfrm>
          <a:prstGeom prst="rect">
            <a:avLst/>
          </a:prstGeom>
          <a:noFill/>
        </p:spPr>
        <p:txBody>
          <a:bodyPr wrap="square">
            <a:spAutoFit/>
          </a:bodyPr>
          <a:lstStyle/>
          <a:p>
            <a:r>
              <a:rPr lang="zh-CN" altLang="en-US" dirty="0">
                <a:latin typeface="Calibri" panose="020F0502020204030204" pitchFamily="34" charset="0"/>
                <a:cs typeface="Calibri" panose="020F0502020204030204" pitchFamily="34" charset="0"/>
              </a:rPr>
              <a:t>云端与算法：</a:t>
            </a:r>
            <a:endParaRPr lang="en-US" altLang="zh-CN" dirty="0">
              <a:latin typeface="Calibri" panose="020F0502020204030204" pitchFamily="34" charset="0"/>
              <a:cs typeface="Calibri" panose="020F0502020204030204" pitchFamily="34" charset="0"/>
            </a:endParaRPr>
          </a:p>
          <a:p>
            <a:r>
              <a:rPr lang="en-US" altLang="zh-CN" dirty="0">
                <a:latin typeface="Calibri" panose="020F0502020204030204" pitchFamily="34" charset="0"/>
                <a:ea typeface="Calibri" panose="020F0502020204030204" pitchFamily="34" charset="0"/>
                <a:cs typeface="Calibri" panose="020F0502020204030204" pitchFamily="34" charset="0"/>
              </a:rPr>
              <a:t>100% </a:t>
            </a:r>
            <a:r>
              <a:rPr lang="zh-CN" altLang="en-US" dirty="0">
                <a:latin typeface="Calibri" panose="020F0502020204030204" pitchFamily="34" charset="0"/>
                <a:cs typeface="Calibri" panose="020F0502020204030204" pitchFamily="34" charset="0"/>
              </a:rPr>
              <a:t>协同部署</a:t>
            </a:r>
            <a:endParaRPr lang="en-US" altLang="zh-CN" dirty="0">
              <a:latin typeface="Calibri" panose="020F0502020204030204" pitchFamily="34" charset="0"/>
              <a:cs typeface="Calibri" panose="020F0502020204030204" pitchFamily="34" charset="0"/>
            </a:endParaRPr>
          </a:p>
          <a:p>
            <a:endParaRPr lang="zh-CN" altLang="en-US" b="1" dirty="0">
              <a:latin typeface="Calibri" panose="020F0502020204030204" pitchFamily="34" charset="0"/>
              <a:cs typeface="Calibri" panose="020F0502020204030204" pitchFamily="34" charset="0"/>
            </a:endParaRPr>
          </a:p>
          <a:p>
            <a:r>
              <a:rPr lang="zh-CN" altLang="en-US" b="1" dirty="0">
                <a:latin typeface="Calibri" panose="020F0502020204030204" pitchFamily="34" charset="0"/>
                <a:cs typeface="Calibri" panose="020F0502020204030204" pitchFamily="34" charset="0"/>
              </a:rPr>
              <a:t>数据清洗</a:t>
            </a:r>
            <a:r>
              <a:rPr lang="zh-CN" altLang="en-US" dirty="0">
                <a:latin typeface="Calibri" panose="020F0502020204030204" pitchFamily="34" charset="0"/>
                <a:cs typeface="Calibri" panose="020F0502020204030204" pitchFamily="34" charset="0"/>
              </a:rPr>
              <a:t>：</a:t>
            </a:r>
            <a:r>
              <a:rPr lang="en-US" altLang="zh-CN" dirty="0">
                <a:latin typeface="Calibri" panose="020F0502020204030204" pitchFamily="34" charset="0"/>
                <a:ea typeface="Calibri" panose="020F0502020204030204" pitchFamily="34" charset="0"/>
                <a:cs typeface="Calibri" panose="020F0502020204030204" pitchFamily="34" charset="0"/>
              </a:rPr>
              <a:t>MQTT</a:t>
            </a:r>
            <a:r>
              <a:rPr lang="zh-CN" altLang="en-US" dirty="0">
                <a:latin typeface="Calibri" panose="020F0502020204030204" pitchFamily="34" charset="0"/>
                <a:cs typeface="Calibri" panose="020F0502020204030204" pitchFamily="34" charset="0"/>
              </a:rPr>
              <a:t>消息队列与</a:t>
            </a:r>
            <a:r>
              <a:rPr lang="en-US" altLang="zh-CN" dirty="0">
                <a:latin typeface="Calibri" panose="020F0502020204030204" pitchFamily="34" charset="0"/>
                <a:ea typeface="Calibri" panose="020F0502020204030204" pitchFamily="34" charset="0"/>
                <a:cs typeface="Calibri" panose="020F0502020204030204" pitchFamily="34" charset="0"/>
              </a:rPr>
              <a:t>Python</a:t>
            </a:r>
            <a:r>
              <a:rPr lang="zh-CN" altLang="en-US" dirty="0">
                <a:latin typeface="Calibri" panose="020F0502020204030204" pitchFamily="34" charset="0"/>
                <a:cs typeface="Calibri" panose="020F0502020204030204" pitchFamily="34" charset="0"/>
              </a:rPr>
              <a:t>读写分离架构稳健运行，数据吞吐延迟</a:t>
            </a:r>
            <a:r>
              <a:rPr lang="zh-CN" altLang="en-US" b="1" dirty="0">
                <a:latin typeface="Calibri" panose="020F0502020204030204" pitchFamily="34" charset="0"/>
                <a:cs typeface="Calibri" panose="020F0502020204030204" pitchFamily="34" charset="0"/>
              </a:rPr>
              <a:t>控制在毫秒级</a:t>
            </a:r>
            <a:r>
              <a:rPr lang="zh-CN" altLang="en-US" dirty="0">
                <a:latin typeface="Calibri" panose="020F0502020204030204" pitchFamily="34" charset="0"/>
                <a:cs typeface="Calibri" panose="020F0502020204030204" pitchFamily="34" charset="0"/>
              </a:rPr>
              <a:t>。</a:t>
            </a:r>
            <a:endParaRPr lang="en-US" altLang="zh-CN" dirty="0">
              <a:latin typeface="Calibri" panose="020F0502020204030204" pitchFamily="34" charset="0"/>
              <a:cs typeface="Calibri" panose="020F0502020204030204" pitchFamily="34" charset="0"/>
            </a:endParaRPr>
          </a:p>
          <a:p>
            <a:endParaRPr lang="zh-CN" altLang="en-US" dirty="0">
              <a:latin typeface="Calibri" panose="020F0502020204030204" pitchFamily="34" charset="0"/>
              <a:cs typeface="Calibri" panose="020F0502020204030204" pitchFamily="34" charset="0"/>
            </a:endParaRPr>
          </a:p>
          <a:p>
            <a:r>
              <a:rPr lang="zh-CN" altLang="en-US" b="1" dirty="0">
                <a:latin typeface="Calibri" panose="020F0502020204030204" pitchFamily="34" charset="0"/>
                <a:cs typeface="Calibri" panose="020F0502020204030204" pitchFamily="34" charset="0"/>
              </a:rPr>
              <a:t>时序防漂</a:t>
            </a:r>
            <a:r>
              <a:rPr lang="zh-CN" altLang="en-US" dirty="0">
                <a:latin typeface="Calibri" panose="020F0502020204030204" pitchFamily="34" charset="0"/>
                <a:cs typeface="Calibri" panose="020F0502020204030204" pitchFamily="34" charset="0"/>
              </a:rPr>
              <a:t>：卡尔曼滤波平滑算法与多维健康指数公式</a:t>
            </a:r>
            <a:r>
              <a:rPr lang="zh-CN" altLang="en-US" b="1" dirty="0">
                <a:latin typeface="Calibri" panose="020F0502020204030204" pitchFamily="34" charset="0"/>
                <a:cs typeface="Calibri" panose="020F0502020204030204" pitchFamily="34" charset="0"/>
              </a:rPr>
              <a:t>通过验证</a:t>
            </a:r>
            <a:r>
              <a:rPr lang="zh-CN" altLang="en-US" dirty="0">
                <a:latin typeface="Calibri" panose="020F0502020204030204" pitchFamily="34" charset="0"/>
                <a:cs typeface="Calibri" panose="020F0502020204030204" pitchFamily="34" charset="0"/>
              </a:rPr>
              <a:t>。</a:t>
            </a:r>
          </a:p>
        </p:txBody>
      </p:sp>
      <p:sp>
        <p:nvSpPr>
          <p:cNvPr id="13" name="文本框 12">
            <a:extLst>
              <a:ext uri="{FF2B5EF4-FFF2-40B4-BE49-F238E27FC236}">
                <a16:creationId xmlns:a16="http://schemas.microsoft.com/office/drawing/2014/main" id="{A0377E21-99BF-2C12-9E0E-620EDA08F98D}"/>
              </a:ext>
            </a:extLst>
          </p:cNvPr>
          <p:cNvSpPr txBox="1"/>
          <p:nvPr/>
        </p:nvSpPr>
        <p:spPr>
          <a:xfrm>
            <a:off x="8732522" y="2486501"/>
            <a:ext cx="2316480" cy="3693319"/>
          </a:xfrm>
          <a:prstGeom prst="rect">
            <a:avLst/>
          </a:prstGeom>
          <a:noFill/>
        </p:spPr>
        <p:txBody>
          <a:bodyPr wrap="square">
            <a:spAutoFit/>
          </a:bodyPr>
          <a:lstStyle/>
          <a:p>
            <a:r>
              <a:rPr lang="zh-CN" altLang="en-US" dirty="0">
                <a:latin typeface="Calibri" panose="020F0502020204030204" pitchFamily="34" charset="0"/>
                <a:cs typeface="Calibri" panose="020F0502020204030204" pitchFamily="34" charset="0"/>
              </a:rPr>
              <a:t>客户端交互：</a:t>
            </a:r>
            <a:endParaRPr lang="en-US" altLang="zh-CN" dirty="0">
              <a:latin typeface="Calibri" panose="020F0502020204030204" pitchFamily="34" charset="0"/>
              <a:cs typeface="Calibri" panose="020F0502020204030204" pitchFamily="34" charset="0"/>
            </a:endParaRPr>
          </a:p>
          <a:p>
            <a:r>
              <a:rPr lang="en-US" altLang="zh-CN" dirty="0">
                <a:latin typeface="Calibri" panose="020F0502020204030204" pitchFamily="34" charset="0"/>
                <a:ea typeface="Calibri" panose="020F0502020204030204" pitchFamily="34" charset="0"/>
                <a:cs typeface="Calibri" panose="020F0502020204030204" pitchFamily="34" charset="0"/>
              </a:rPr>
              <a:t>100% </a:t>
            </a:r>
            <a:r>
              <a:rPr lang="zh-CN" altLang="en-US" dirty="0">
                <a:latin typeface="Calibri" panose="020F0502020204030204" pitchFamily="34" charset="0"/>
                <a:cs typeface="Calibri" panose="020F0502020204030204" pitchFamily="34" charset="0"/>
              </a:rPr>
              <a:t>高保真落地</a:t>
            </a:r>
            <a:endParaRPr lang="en-US" altLang="zh-CN" dirty="0">
              <a:latin typeface="Calibri" panose="020F0502020204030204" pitchFamily="34" charset="0"/>
              <a:cs typeface="Calibri" panose="020F0502020204030204" pitchFamily="34" charset="0"/>
            </a:endParaRPr>
          </a:p>
          <a:p>
            <a:endParaRPr lang="en-US" altLang="zh-CN" dirty="0">
              <a:latin typeface="Calibri" panose="020F0502020204030204" pitchFamily="34" charset="0"/>
              <a:cs typeface="Calibri" panose="020F0502020204030204" pitchFamily="34" charset="0"/>
            </a:endParaRPr>
          </a:p>
          <a:p>
            <a:r>
              <a:rPr lang="zh-CN" altLang="en-US" b="1" dirty="0">
                <a:latin typeface="Calibri" panose="020F0502020204030204" pitchFamily="34" charset="0"/>
                <a:cs typeface="Calibri" panose="020F0502020204030204" pitchFamily="34" charset="0"/>
              </a:rPr>
              <a:t>流式渲染</a:t>
            </a:r>
            <a:r>
              <a:rPr lang="zh-CN" altLang="en-US" dirty="0">
                <a:latin typeface="Calibri" panose="020F0502020204030204" pitchFamily="34" charset="0"/>
                <a:cs typeface="Calibri" panose="020F0502020204030204" pitchFamily="34" charset="0"/>
              </a:rPr>
              <a:t>：</a:t>
            </a:r>
            <a:r>
              <a:rPr lang="en-US" altLang="zh-CN" dirty="0">
                <a:latin typeface="Calibri" panose="020F0502020204030204" pitchFamily="34" charset="0"/>
                <a:cs typeface="Calibri" panose="020F0502020204030204" pitchFamily="34" charset="0"/>
              </a:rPr>
              <a:t>UI</a:t>
            </a:r>
            <a:r>
              <a:rPr lang="zh-CN" altLang="en-US" dirty="0">
                <a:latin typeface="Calibri" panose="020F0502020204030204" pitchFamily="34" charset="0"/>
                <a:cs typeface="Calibri" panose="020F0502020204030204" pitchFamily="34" charset="0"/>
              </a:rPr>
              <a:t>渲染正常，功能实现正常，动效无缝贴合，交互流畅。</a:t>
            </a:r>
            <a:endParaRPr lang="en-US" altLang="zh-CN" dirty="0">
              <a:latin typeface="Calibri" panose="020F0502020204030204" pitchFamily="34" charset="0"/>
              <a:cs typeface="Calibri" panose="020F0502020204030204" pitchFamily="34" charset="0"/>
            </a:endParaRPr>
          </a:p>
          <a:p>
            <a:endParaRPr lang="en-US" altLang="zh-CN" dirty="0">
              <a:latin typeface="Calibri" panose="020F0502020204030204" pitchFamily="34" charset="0"/>
              <a:cs typeface="Calibri" panose="020F0502020204030204" pitchFamily="34" charset="0"/>
            </a:endParaRPr>
          </a:p>
          <a:p>
            <a:r>
              <a:rPr lang="zh-CN" altLang="en-US" b="1" dirty="0">
                <a:latin typeface="Calibri" panose="020F0502020204030204" pitchFamily="34" charset="0"/>
                <a:cs typeface="Calibri" panose="020F0502020204030204" pitchFamily="34" charset="0"/>
              </a:rPr>
              <a:t>动态控制</a:t>
            </a:r>
            <a:r>
              <a:rPr lang="zh-CN" altLang="en-US" dirty="0">
                <a:latin typeface="Calibri" panose="020F0502020204030204" pitchFamily="34" charset="0"/>
                <a:cs typeface="Calibri" panose="020F0502020204030204" pitchFamily="34" charset="0"/>
              </a:rPr>
              <a:t>：智能家居联动引擎、自动化场景规则创建、轨迹动态回放模块均实现秒级响应。</a:t>
            </a:r>
          </a:p>
        </p:txBody>
      </p:sp>
      <p:sp>
        <p:nvSpPr>
          <p:cNvPr id="14" name="文本框 13">
            <a:extLst>
              <a:ext uri="{FF2B5EF4-FFF2-40B4-BE49-F238E27FC236}">
                <a16:creationId xmlns:a16="http://schemas.microsoft.com/office/drawing/2014/main" id="{3C1B0088-1297-4CA3-1858-24FB252501AE}"/>
              </a:ext>
            </a:extLst>
          </p:cNvPr>
          <p:cNvSpPr txBox="1"/>
          <p:nvPr/>
        </p:nvSpPr>
        <p:spPr>
          <a:xfrm>
            <a:off x="714405" y="1228725"/>
            <a:ext cx="7172295" cy="1077218"/>
          </a:xfrm>
          <a:prstGeom prst="rect">
            <a:avLst/>
          </a:prstGeom>
          <a:noFill/>
        </p:spPr>
        <p:txBody>
          <a:bodyPr wrap="square" rtlCol="0">
            <a:spAutoFit/>
          </a:bodyPr>
          <a:lstStyle/>
          <a:p>
            <a:r>
              <a:rPr lang="zh-CN" altLang="en-US" dirty="0"/>
              <a:t>作为</a:t>
            </a:r>
            <a:r>
              <a:rPr lang="zh-CN" altLang="en-US" b="1" dirty="0"/>
              <a:t>测试</a:t>
            </a:r>
            <a:r>
              <a:rPr lang="zh-CN" altLang="en-US" sz="2400" b="1" dirty="0"/>
              <a:t>原型机</a:t>
            </a:r>
            <a:r>
              <a:rPr lang="zh-CN" altLang="en-US" b="1" dirty="0"/>
              <a:t>产品</a:t>
            </a:r>
            <a:r>
              <a:rPr lang="zh-CN" altLang="en-US" dirty="0"/>
              <a:t>来说，我们的</a:t>
            </a:r>
            <a:r>
              <a:rPr lang="zh-CN" altLang="en-US" b="1" dirty="0"/>
              <a:t>完成度有</a:t>
            </a:r>
            <a:r>
              <a:rPr lang="en-US" altLang="zh-CN" sz="3200" b="1" dirty="0">
                <a:latin typeface="+mj-ea"/>
                <a:ea typeface="+mj-ea"/>
              </a:rPr>
              <a:t>90%</a:t>
            </a:r>
            <a:r>
              <a:rPr lang="zh-CN" altLang="en-US" dirty="0">
                <a:latin typeface="+mj-ea"/>
                <a:ea typeface="+mj-ea"/>
              </a:rPr>
              <a:t>，但如果作为面向市场</a:t>
            </a:r>
            <a:r>
              <a:rPr lang="zh-CN" altLang="en-US" sz="2400" b="1" dirty="0">
                <a:latin typeface="+mj-ea"/>
                <a:ea typeface="+mj-ea"/>
              </a:rPr>
              <a:t>销售的产品</a:t>
            </a:r>
            <a:r>
              <a:rPr lang="zh-CN" altLang="en-US" dirty="0">
                <a:latin typeface="+mj-ea"/>
                <a:ea typeface="+mj-ea"/>
              </a:rPr>
              <a:t>，完成度</a:t>
            </a:r>
            <a:r>
              <a:rPr lang="zh-CN" altLang="en-US" b="1" dirty="0">
                <a:latin typeface="+mj-ea"/>
                <a:ea typeface="+mj-ea"/>
              </a:rPr>
              <a:t>只有</a:t>
            </a:r>
            <a:r>
              <a:rPr lang="zh-CN" altLang="en-US" sz="2400" b="1" dirty="0">
                <a:latin typeface="+mj-ea"/>
                <a:ea typeface="+mj-ea"/>
              </a:rPr>
              <a:t>不到</a:t>
            </a:r>
            <a:r>
              <a:rPr lang="en-US" altLang="zh-CN" sz="3200" b="1" dirty="0">
                <a:latin typeface="+mj-ea"/>
                <a:ea typeface="+mj-ea"/>
              </a:rPr>
              <a:t>50%</a:t>
            </a:r>
            <a:endParaRPr lang="zh-CN" altLang="en-US" sz="3200" b="1" dirty="0">
              <a:latin typeface="+mj-ea"/>
              <a:ea typeface="+mj-ea"/>
            </a:endParaRPr>
          </a:p>
        </p:txBody>
      </p:sp>
    </p:spTree>
    <p:extLst>
      <p:ext uri="{BB962C8B-B14F-4D97-AF65-F5344CB8AC3E}">
        <p14:creationId xmlns:p14="http://schemas.microsoft.com/office/powerpoint/2010/main" val="222153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深度视觉·原创设计 https://www.docer.com/works?userid=22383862">
            <a:extLst>
              <a:ext uri="{FF2B5EF4-FFF2-40B4-BE49-F238E27FC236}">
                <a16:creationId xmlns:a16="http://schemas.microsoft.com/office/drawing/2014/main" id="{0B82A202-B40E-D160-3743-4E0FF58FC613}"/>
              </a:ext>
            </a:extLst>
          </p:cNvPr>
          <p:cNvSpPr/>
          <p:nvPr/>
        </p:nvSpPr>
        <p:spPr>
          <a:xfrm>
            <a:off x="179957" y="197920"/>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产品视频展示</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a:t>
            </a:r>
            <a:r>
              <a:rPr lang="zh-CN" altLang="en-US" sz="32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产品设计</a:t>
            </a:r>
          </a:p>
        </p:txBody>
      </p:sp>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4" name="全展">
            <a:hlinkClick r:id="" action="ppaction://media"/>
            <a:extLst>
              <a:ext uri="{FF2B5EF4-FFF2-40B4-BE49-F238E27FC236}">
                <a16:creationId xmlns:a16="http://schemas.microsoft.com/office/drawing/2014/main" id="{893B99DE-B652-78BF-3E35-26E738374AE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40109" y="787200"/>
            <a:ext cx="10611910" cy="5969200"/>
          </a:xfrm>
          <a:prstGeom prst="rect">
            <a:avLst/>
          </a:prstGeom>
        </p:spPr>
      </p:pic>
    </p:spTree>
    <p:extLst>
      <p:ext uri="{BB962C8B-B14F-4D97-AF65-F5344CB8AC3E}">
        <p14:creationId xmlns:p14="http://schemas.microsoft.com/office/powerpoint/2010/main" val="384278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1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71386" y="1376364"/>
            <a:ext cx="6774437" cy="440889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1.</a:t>
            </a: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实时获取宠物</a:t>
            </a:r>
            <a:r>
              <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GPS</a:t>
            </a: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位置信息，</a:t>
            </a:r>
            <a:endPar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移动端地图动态刷新宠物点位。</a:t>
            </a:r>
            <a:endPar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2.</a:t>
            </a: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支持用户自主绘制电子围栏</a:t>
            </a:r>
            <a:endPar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安全区域，实时校验宠物位置，</a:t>
            </a:r>
            <a:endParaRPr kumimoji="0" lang="en-US" altLang="zh-CN"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宠物触发越界</a:t>
            </a:r>
            <a:r>
              <a:rPr lang="zh-CN" altLang="en-US" sz="3200" dirty="0">
                <a:solidFill>
                  <a:srgbClr val="000000">
                    <a:lumMod val="75000"/>
                    <a:lumOff val="25000"/>
                  </a:srgbClr>
                </a:solidFill>
                <a:latin typeface="黑体" panose="02010609060101010101" pitchFamily="49" charset="-122"/>
                <a:ea typeface="黑体" panose="02010609060101010101" pitchFamily="49" charset="-122"/>
                <a:sym typeface="汉仪正圆-55W" panose="00020600040101010101" pitchFamily="18" charset="-122"/>
              </a:rPr>
              <a:t>通知</a:t>
            </a:r>
            <a:r>
              <a:rPr kumimoji="0" lang="zh-CN" altLang="en-US" sz="32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sym typeface="汉仪正圆-55W" panose="00020600040101010101" pitchFamily="18" charset="-122"/>
              </a:rPr>
              <a:t>。</a:t>
            </a:r>
          </a:p>
        </p:txBody>
      </p:sp>
      <p:sp>
        <p:nvSpPr>
          <p:cNvPr id="9"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汉仪正圆-55W" panose="00020600040101010101" pitchFamily="18" charset="-122"/>
              <a:ea typeface="汉仪正圆-55W" panose="00020600040101010101" pitchFamily="18" charset="-122"/>
              <a:cs typeface="+mn-cs"/>
              <a:sym typeface="汉仪正圆-55W" panose="00020600040101010101" pitchFamily="18" charset="-122"/>
            </a:endParaRPr>
          </a:p>
        </p:txBody>
      </p:sp>
      <p:sp>
        <p:nvSpPr>
          <p:cNvPr id="10" name="深度视觉·原创设计 https://www.docer.com/works?userid=22383862"/>
          <p:cNvSpPr/>
          <p:nvPr/>
        </p:nvSpPr>
        <p:spPr>
          <a:xfrm rot="16200000" flipH="1">
            <a:off x="11287624" y="35605"/>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汉仪正圆-55W" panose="00020600040101010101" pitchFamily="18" charset="-122"/>
              <a:ea typeface="汉仪正圆-55W" panose="00020600040101010101" pitchFamily="18" charset="-122"/>
              <a:cs typeface="+mn-cs"/>
              <a:sym typeface="汉仪正圆-55W" panose="00020600040101010101" pitchFamily="18" charset="-122"/>
            </a:endParaRPr>
          </a:p>
        </p:txBody>
      </p:sp>
      <p:sp>
        <p:nvSpPr>
          <p:cNvPr id="3" name="深度视觉·原创设计 https://www.docer.com/works?userid=22383862">
            <a:extLst>
              <a:ext uri="{FF2B5EF4-FFF2-40B4-BE49-F238E27FC236}">
                <a16:creationId xmlns:a16="http://schemas.microsoft.com/office/drawing/2014/main" id="{C0D1A0E5-1A0E-1413-5578-CDD8D2455DFF}"/>
              </a:ext>
            </a:extLst>
          </p:cNvPr>
          <p:cNvSpPr/>
          <p:nvPr/>
        </p:nvSpPr>
        <p:spPr>
          <a:xfrm>
            <a:off x="387286" y="469990"/>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实时定位与电子围栏</a:t>
            </a:r>
          </a:p>
        </p:txBody>
      </p:sp>
      <p:pic>
        <p:nvPicPr>
          <p:cNvPr id="6" name="图片 5" descr="地图&#10;&#10;AI 生成的内容可能不正确。"/>
          <p:cNvPicPr>
            <a:picLocks noChangeAspect="1"/>
          </p:cNvPicPr>
          <p:nvPr/>
        </p:nvPicPr>
        <p:blipFill>
          <a:blip r:embed="rId3"/>
          <a:stretch>
            <a:fillRect/>
          </a:stretch>
        </p:blipFill>
        <p:spPr>
          <a:xfrm>
            <a:off x="5719093" y="115932"/>
            <a:ext cx="3075514" cy="6697345"/>
          </a:xfrm>
          <a:prstGeom prst="rect">
            <a:avLst/>
          </a:prstGeom>
        </p:spPr>
      </p:pic>
      <p:pic>
        <p:nvPicPr>
          <p:cNvPr id="4" name="图片 3" descr="图片包含 图示&#10;&#10;AI 生成的内容可能不正确。">
            <a:extLst>
              <a:ext uri="{FF2B5EF4-FFF2-40B4-BE49-F238E27FC236}">
                <a16:creationId xmlns:a16="http://schemas.microsoft.com/office/drawing/2014/main" id="{B7125A89-4DF8-FCEC-17C7-3ADB24D9A734}"/>
              </a:ext>
            </a:extLst>
          </p:cNvPr>
          <p:cNvPicPr>
            <a:picLocks noChangeAspect="1"/>
          </p:cNvPicPr>
          <p:nvPr/>
        </p:nvPicPr>
        <p:blipFill>
          <a:blip r:embed="rId4"/>
          <a:stretch>
            <a:fillRect/>
          </a:stretch>
        </p:blipFill>
        <p:spPr>
          <a:xfrm>
            <a:off x="8867597" y="115932"/>
            <a:ext cx="3114265" cy="669734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深度视觉·原创设计 https://www.docer.com/works?userid=22383862">
            <a:extLst>
              <a:ext uri="{FF2B5EF4-FFF2-40B4-BE49-F238E27FC236}">
                <a16:creationId xmlns:a16="http://schemas.microsoft.com/office/drawing/2014/main" id="{0B82A202-B40E-D160-3743-4E0FF58FC613}"/>
              </a:ext>
            </a:extLst>
          </p:cNvPr>
          <p:cNvSpPr/>
          <p:nvPr/>
        </p:nvSpPr>
        <p:spPr>
          <a:xfrm>
            <a:off x="179957" y="77782"/>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产品视频展示</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a:t>
            </a:r>
            <a:r>
              <a:rPr lang="zh-CN" altLang="en-US" sz="32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实时定位与电子围栏</a:t>
            </a:r>
          </a:p>
        </p:txBody>
      </p:sp>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5" name="GPS围栏">
            <a:hlinkClick r:id="" action="ppaction://media"/>
            <a:extLst>
              <a:ext uri="{FF2B5EF4-FFF2-40B4-BE49-F238E27FC236}">
                <a16:creationId xmlns:a16="http://schemas.microsoft.com/office/drawing/2014/main" id="{507AD9AE-DA9C-92BF-D025-9B8D5DCE052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6918" y="744844"/>
            <a:ext cx="10595101" cy="5959744"/>
          </a:xfrm>
          <a:prstGeom prst="rect">
            <a:avLst/>
          </a:prstGeom>
        </p:spPr>
      </p:pic>
    </p:spTree>
    <p:extLst>
      <p:ext uri="{BB962C8B-B14F-4D97-AF65-F5344CB8AC3E}">
        <p14:creationId xmlns:p14="http://schemas.microsoft.com/office/powerpoint/2010/main" val="378466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951856" y="1466924"/>
            <a:ext cx="6925183" cy="4465325"/>
          </a:xfrm>
          <a:prstGeom prst="rect">
            <a:avLst/>
          </a:prstGeom>
          <a:noFill/>
        </p:spPr>
        <p:txBody>
          <a:bodyPr wrap="square" rtlCol="0">
            <a:spAutoFit/>
          </a:bodyPr>
          <a:lstStyle/>
          <a:p>
            <a:pPr lvl="0">
              <a:lnSpc>
                <a:spcPct val="150000"/>
              </a:lnSpc>
            </a:pPr>
            <a:r>
              <a:rPr lang="en-US" altLang="zh-CN"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1. </a:t>
            </a:r>
            <a:r>
              <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生命体征监测：</a:t>
            </a:r>
          </a:p>
          <a:p>
            <a:pPr lvl="0" indent="457200">
              <a:lnSpc>
                <a:spcPct val="150000"/>
              </a:lnSpc>
            </a:pPr>
            <a:r>
              <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搭载专用体温传感模块，实时采集宠物体温与运动姿态，智能识别静止、活跃、躁动等状态并对可能存在的紧急健康风险如高温立即通知</a:t>
            </a:r>
          </a:p>
          <a:p>
            <a:pPr lvl="0">
              <a:lnSpc>
                <a:spcPct val="150000"/>
              </a:lnSpc>
            </a:pPr>
            <a:endPar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endParaRPr>
          </a:p>
          <a:p>
            <a:pPr lvl="0">
              <a:lnSpc>
                <a:spcPct val="150000"/>
              </a:lnSpc>
            </a:pPr>
            <a:r>
              <a:rPr lang="en-US" altLang="zh-CN"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2. </a:t>
            </a:r>
            <a:r>
              <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记录数据：</a:t>
            </a:r>
            <a:endParaRPr lang="en-US" altLang="zh-CN"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endParaRPr>
          </a:p>
          <a:p>
            <a:pPr lvl="0">
              <a:lnSpc>
                <a:spcPct val="150000"/>
              </a:lnSpc>
            </a:pPr>
            <a:r>
              <a:rPr lang="en-US" altLang="zh-CN"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     </a:t>
            </a:r>
            <a:r>
              <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基于</a:t>
            </a:r>
            <a:r>
              <a:rPr lang="en-US" altLang="zh-CN"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GPS</a:t>
            </a:r>
            <a:r>
              <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定位坐标，实时对接云端天气</a:t>
            </a:r>
            <a:r>
              <a:rPr lang="en-US" altLang="zh-CN"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API</a:t>
            </a:r>
            <a:r>
              <a:rPr lang="zh-CN" altLang="en-US" sz="2400" dirty="0">
                <a:solidFill>
                  <a:schemeClr val="tx1">
                    <a:lumMod val="75000"/>
                    <a:lumOff val="25000"/>
                  </a:schemeClr>
                </a:solidFill>
                <a:latin typeface="汉仪正圆-55W" panose="00020600040101010101" pitchFamily="18" charset="-122"/>
                <a:ea typeface="汉仪正圆-55W" panose="00020600040101010101" pitchFamily="18" charset="-122"/>
                <a:sym typeface="汉仪正圆-55W" panose="00020600040101010101" pitchFamily="18" charset="-122"/>
              </a:rPr>
              <a:t>，动态获取周边环境温度与湿度，预判环境风险。</a:t>
            </a:r>
            <a:endParaRPr lang="zh-CN" altLang="en-US" sz="2400" dirty="0">
              <a:solidFill>
                <a:schemeClr val="tx1">
                  <a:lumMod val="75000"/>
                  <a:lumOff val="25000"/>
                </a:schemeClr>
              </a:solidFill>
            </a:endParaRPr>
          </a:p>
        </p:txBody>
      </p:sp>
      <p:sp>
        <p:nvSpPr>
          <p:cNvPr id="5"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6"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rcRect/>
          <a:stretch/>
        </p:blipFill>
        <p:spPr>
          <a:xfrm>
            <a:off x="1007807" y="42530"/>
            <a:ext cx="3200400" cy="6772939"/>
          </a:xfrm>
          <a:prstGeom prst="rect">
            <a:avLst/>
          </a:prstGeom>
        </p:spPr>
      </p:pic>
      <p:sp>
        <p:nvSpPr>
          <p:cNvPr id="3" name="深度视觉·原创设计 https://www.docer.com/works?userid=22383862">
            <a:extLst>
              <a:ext uri="{FF2B5EF4-FFF2-40B4-BE49-F238E27FC236}">
                <a16:creationId xmlns:a16="http://schemas.microsoft.com/office/drawing/2014/main" id="{61425216-39B8-E05B-AC6E-CB55F13108FA}"/>
              </a:ext>
            </a:extLst>
          </p:cNvPr>
          <p:cNvSpPr/>
          <p:nvPr/>
        </p:nvSpPr>
        <p:spPr>
          <a:xfrm>
            <a:off x="5276106" y="759022"/>
            <a:ext cx="4598066"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3600" dirty="0">
                <a:solidFill>
                  <a:schemeClr val="accent1"/>
                </a:solidFill>
                <a:latin typeface="黑体" panose="02010609060101010101" pitchFamily="49" charset="-122"/>
                <a:ea typeface="黑体" panose="02010609060101010101" pitchFamily="49" charset="-122"/>
                <a:cs typeface="Lato"/>
                <a:sym typeface="汉仪正圆-55W" panose="00020600040101010101" pitchFamily="18" charset="-122"/>
              </a:rPr>
              <a:t>健康与环境监测功能</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F15292-640E-201C-77B6-3974AE211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 y="52746"/>
            <a:ext cx="3301502" cy="6752507"/>
          </a:xfrm>
          <a:prstGeom prst="rect">
            <a:avLst/>
          </a:prstGeom>
        </p:spPr>
      </p:pic>
      <p:sp>
        <p:nvSpPr>
          <p:cNvPr id="8" name="文本框 7">
            <a:extLst>
              <a:ext uri="{FF2B5EF4-FFF2-40B4-BE49-F238E27FC236}">
                <a16:creationId xmlns:a16="http://schemas.microsoft.com/office/drawing/2014/main" id="{1BC1BB34-2DFB-5C13-D37E-592B29ED3E04}"/>
              </a:ext>
            </a:extLst>
          </p:cNvPr>
          <p:cNvSpPr txBox="1"/>
          <p:nvPr/>
        </p:nvSpPr>
        <p:spPr>
          <a:xfrm>
            <a:off x="4390949" y="1825064"/>
            <a:ext cx="7275271" cy="3747180"/>
          </a:xfrm>
          <a:prstGeom prst="rect">
            <a:avLst/>
          </a:prstGeom>
          <a:noFill/>
        </p:spPr>
        <p:txBody>
          <a:bodyPr wrap="square" rtlCol="0">
            <a:spAutoFit/>
          </a:bodyPr>
          <a:lstStyle/>
          <a:p>
            <a:pPr lvl="0">
              <a:lnSpc>
                <a:spcPct val="150000"/>
              </a:lnSpc>
            </a:pPr>
            <a:r>
              <a:rPr lang="en-US" altLang="zh-CN" sz="2000" dirty="0">
                <a:solidFill>
                  <a:schemeClr val="tx1">
                    <a:lumMod val="75000"/>
                    <a:lumOff val="25000"/>
                  </a:schemeClr>
                </a:solidFill>
                <a:latin typeface="+mn-ea"/>
                <a:sym typeface="汉仪正圆-55W" panose="00020600040101010101" pitchFamily="18" charset="-122"/>
              </a:rPr>
              <a:t>1. </a:t>
            </a:r>
            <a:r>
              <a:rPr lang="zh-CN" altLang="en-US" sz="2000" dirty="0">
                <a:solidFill>
                  <a:schemeClr val="tx1">
                    <a:lumMod val="75000"/>
                    <a:lumOff val="25000"/>
                  </a:schemeClr>
                </a:solidFill>
                <a:latin typeface="+mn-ea"/>
                <a:sym typeface="汉仪正圆-55W" panose="00020600040101010101" pitchFamily="18" charset="-122"/>
              </a:rPr>
              <a:t>全周期健康追踪：自动归档每日体温、步数等核心指标，生成近</a:t>
            </a:r>
            <a:r>
              <a:rPr lang="en-US" altLang="zh-CN" sz="2000" dirty="0">
                <a:solidFill>
                  <a:schemeClr val="tx1">
                    <a:lumMod val="75000"/>
                    <a:lumOff val="25000"/>
                  </a:schemeClr>
                </a:solidFill>
                <a:latin typeface="+mn-ea"/>
                <a:sym typeface="汉仪正圆-55W" panose="00020600040101010101" pitchFamily="18" charset="-122"/>
              </a:rPr>
              <a:t>30</a:t>
            </a:r>
            <a:r>
              <a:rPr lang="zh-CN" altLang="en-US" sz="2000" dirty="0">
                <a:solidFill>
                  <a:schemeClr val="tx1">
                    <a:lumMod val="75000"/>
                    <a:lumOff val="25000"/>
                  </a:schemeClr>
                </a:solidFill>
                <a:latin typeface="+mn-ea"/>
                <a:sym typeface="汉仪正圆-55W" panose="00020600040101010101" pitchFamily="18" charset="-122"/>
              </a:rPr>
              <a:t>天</a:t>
            </a:r>
            <a:r>
              <a:rPr lang="zh-CN" altLang="en-US" sz="2000" b="1" dirty="0">
                <a:solidFill>
                  <a:schemeClr val="tx1">
                    <a:lumMod val="75000"/>
                    <a:lumOff val="25000"/>
                  </a:schemeClr>
                </a:solidFill>
                <a:latin typeface="+mn-ea"/>
                <a:sym typeface="汉仪正圆-55W" panose="00020600040101010101" pitchFamily="18" charset="-122"/>
              </a:rPr>
              <a:t>综合健康指数</a:t>
            </a:r>
            <a:r>
              <a:rPr lang="zh-CN" altLang="en-US" sz="2000" dirty="0">
                <a:solidFill>
                  <a:schemeClr val="tx1">
                    <a:lumMod val="75000"/>
                    <a:lumOff val="25000"/>
                  </a:schemeClr>
                </a:solidFill>
                <a:latin typeface="+mn-ea"/>
                <a:sym typeface="汉仪正圆-55W" panose="00020600040101010101" pitchFamily="18" charset="-122"/>
              </a:rPr>
              <a:t>，</a:t>
            </a:r>
            <a:r>
              <a:rPr lang="zh-CN" altLang="en-US" sz="2000" b="1" dirty="0">
                <a:solidFill>
                  <a:schemeClr val="tx1">
                    <a:lumMod val="75000"/>
                    <a:lumOff val="25000"/>
                  </a:schemeClr>
                </a:solidFill>
                <a:latin typeface="+mn-ea"/>
                <a:sym typeface="汉仪正圆-55W" panose="00020600040101010101" pitchFamily="18" charset="-122"/>
              </a:rPr>
              <a:t>趋势变化</a:t>
            </a:r>
            <a:r>
              <a:rPr lang="zh-CN" altLang="en-US" sz="2000" dirty="0">
                <a:solidFill>
                  <a:schemeClr val="tx1">
                    <a:lumMod val="75000"/>
                    <a:lumOff val="25000"/>
                  </a:schemeClr>
                </a:solidFill>
                <a:latin typeface="+mn-ea"/>
                <a:sym typeface="汉仪正圆-55W" panose="00020600040101010101" pitchFamily="18" charset="-122"/>
              </a:rPr>
              <a:t>一目了然。</a:t>
            </a:r>
          </a:p>
          <a:p>
            <a:pPr lvl="0">
              <a:lnSpc>
                <a:spcPct val="150000"/>
              </a:lnSpc>
            </a:pPr>
            <a:endParaRPr lang="zh-CN" altLang="en-US" sz="2000" dirty="0">
              <a:solidFill>
                <a:schemeClr val="tx1">
                  <a:lumMod val="75000"/>
                  <a:lumOff val="25000"/>
                </a:schemeClr>
              </a:solidFill>
              <a:latin typeface="+mn-ea"/>
              <a:sym typeface="汉仪正圆-55W" panose="00020600040101010101" pitchFamily="18" charset="-122"/>
            </a:endParaRPr>
          </a:p>
          <a:p>
            <a:pPr lvl="0">
              <a:lnSpc>
                <a:spcPct val="150000"/>
              </a:lnSpc>
            </a:pPr>
            <a:r>
              <a:rPr lang="en-US" altLang="zh-CN" sz="2000" dirty="0">
                <a:solidFill>
                  <a:schemeClr val="tx1">
                    <a:lumMod val="75000"/>
                    <a:lumOff val="25000"/>
                  </a:schemeClr>
                </a:solidFill>
                <a:latin typeface="+mn-ea"/>
                <a:sym typeface="汉仪正圆-55W" panose="00020600040101010101" pitchFamily="18" charset="-122"/>
              </a:rPr>
              <a:t>2. </a:t>
            </a:r>
            <a:r>
              <a:rPr lang="zh-CN" altLang="en-US" sz="2000" dirty="0">
                <a:solidFill>
                  <a:schemeClr val="tx1">
                    <a:lumMod val="75000"/>
                    <a:lumOff val="25000"/>
                  </a:schemeClr>
                </a:solidFill>
                <a:latin typeface="+mn-ea"/>
                <a:sym typeface="汉仪正圆-55W" panose="00020600040101010101" pitchFamily="18" charset="-122"/>
              </a:rPr>
              <a:t>智能分级预警：基于</a:t>
            </a:r>
            <a:r>
              <a:rPr lang="zh-CN" altLang="en-US" sz="2000" b="1" dirty="0">
                <a:solidFill>
                  <a:schemeClr val="tx1">
                    <a:lumMod val="75000"/>
                    <a:lumOff val="25000"/>
                  </a:schemeClr>
                </a:solidFill>
                <a:latin typeface="+mn-ea"/>
                <a:sym typeface="汉仪正圆-55W" panose="00020600040101010101" pitchFamily="18" charset="-122"/>
              </a:rPr>
              <a:t>历史数据波动</a:t>
            </a:r>
            <a:r>
              <a:rPr lang="zh-CN" altLang="en-US" sz="2000" dirty="0">
                <a:solidFill>
                  <a:schemeClr val="tx1">
                    <a:lumMod val="75000"/>
                    <a:lumOff val="25000"/>
                  </a:schemeClr>
                </a:solidFill>
                <a:latin typeface="+mn-ea"/>
                <a:sym typeface="汉仪正圆-55W" panose="00020600040101010101" pitchFamily="18" charset="-122"/>
              </a:rPr>
              <a:t>，智能识别发热、活动量骤降等异常，主动推送</a:t>
            </a:r>
            <a:r>
              <a:rPr lang="zh-CN" altLang="en-US" sz="2000" b="1" dirty="0">
                <a:solidFill>
                  <a:schemeClr val="tx1">
                    <a:lumMod val="75000"/>
                    <a:lumOff val="25000"/>
                  </a:schemeClr>
                </a:solidFill>
                <a:latin typeface="+mn-ea"/>
                <a:sym typeface="汉仪正圆-55W" panose="00020600040101010101" pitchFamily="18" charset="-122"/>
              </a:rPr>
              <a:t>分级告警</a:t>
            </a:r>
            <a:r>
              <a:rPr lang="zh-CN" altLang="en-US" sz="2000" dirty="0">
                <a:solidFill>
                  <a:schemeClr val="tx1">
                    <a:lumMod val="75000"/>
                    <a:lumOff val="25000"/>
                  </a:schemeClr>
                </a:solidFill>
                <a:latin typeface="+mn-ea"/>
                <a:sym typeface="汉仪正圆-55W" panose="00020600040101010101" pitchFamily="18" charset="-122"/>
              </a:rPr>
              <a:t>提示。</a:t>
            </a:r>
          </a:p>
          <a:p>
            <a:pPr lvl="0">
              <a:lnSpc>
                <a:spcPct val="150000"/>
              </a:lnSpc>
            </a:pPr>
            <a:endParaRPr lang="zh-CN" altLang="en-US" sz="2000" dirty="0">
              <a:solidFill>
                <a:schemeClr val="tx1">
                  <a:lumMod val="75000"/>
                  <a:lumOff val="25000"/>
                </a:schemeClr>
              </a:solidFill>
              <a:latin typeface="+mn-ea"/>
              <a:sym typeface="汉仪正圆-55W" panose="00020600040101010101" pitchFamily="18" charset="-122"/>
            </a:endParaRPr>
          </a:p>
          <a:p>
            <a:pPr lvl="0">
              <a:lnSpc>
                <a:spcPct val="150000"/>
              </a:lnSpc>
            </a:pPr>
            <a:r>
              <a:rPr lang="en-US" altLang="zh-CN" sz="2000" dirty="0">
                <a:solidFill>
                  <a:schemeClr val="tx1">
                    <a:lumMod val="75000"/>
                    <a:lumOff val="25000"/>
                  </a:schemeClr>
                </a:solidFill>
                <a:latin typeface="+mn-ea"/>
                <a:sym typeface="汉仪正圆-55W" panose="00020600040101010101" pitchFamily="18" charset="-122"/>
              </a:rPr>
              <a:t>3. </a:t>
            </a:r>
            <a:r>
              <a:rPr lang="zh-CN" altLang="en-US" sz="2000" dirty="0">
                <a:solidFill>
                  <a:schemeClr val="tx1">
                    <a:lumMod val="75000"/>
                    <a:lumOff val="25000"/>
                  </a:schemeClr>
                </a:solidFill>
                <a:latin typeface="+mn-ea"/>
                <a:sym typeface="汉仪正圆-55W" panose="00020600040101010101" pitchFamily="18" charset="-122"/>
              </a:rPr>
              <a:t>可视化诊断建议：结合</a:t>
            </a:r>
            <a:r>
              <a:rPr lang="zh-CN" altLang="en-US" sz="2000" b="1" dirty="0">
                <a:solidFill>
                  <a:schemeClr val="tx1">
                    <a:lumMod val="75000"/>
                    <a:lumOff val="25000"/>
                  </a:schemeClr>
                </a:solidFill>
                <a:latin typeface="+mn-ea"/>
                <a:sym typeface="汉仪正圆-55W" panose="00020600040101010101" pitchFamily="18" charset="-122"/>
              </a:rPr>
              <a:t>多维度数据交叉分析</a:t>
            </a:r>
            <a:r>
              <a:rPr lang="zh-CN" altLang="en-US" sz="2000" dirty="0">
                <a:solidFill>
                  <a:schemeClr val="tx1">
                    <a:lumMod val="75000"/>
                    <a:lumOff val="25000"/>
                  </a:schemeClr>
                </a:solidFill>
                <a:latin typeface="+mn-ea"/>
                <a:sym typeface="汉仪正圆-55W" panose="00020600040101010101" pitchFamily="18" charset="-122"/>
              </a:rPr>
              <a:t>，提供“趋势提醒”与“</a:t>
            </a:r>
            <a:r>
              <a:rPr lang="en-US" altLang="zh-CN" sz="2000" dirty="0">
                <a:solidFill>
                  <a:schemeClr val="tx1">
                    <a:lumMod val="75000"/>
                    <a:lumOff val="25000"/>
                  </a:schemeClr>
                </a:solidFill>
                <a:latin typeface="+mn-ea"/>
                <a:sym typeface="汉仪正圆-55W" panose="00020600040101010101" pitchFamily="18" charset="-122"/>
              </a:rPr>
              <a:t>AI</a:t>
            </a:r>
            <a:r>
              <a:rPr lang="zh-CN" altLang="en-US" sz="2000" b="1" dirty="0">
                <a:solidFill>
                  <a:schemeClr val="tx1">
                    <a:lumMod val="75000"/>
                    <a:lumOff val="25000"/>
                  </a:schemeClr>
                </a:solidFill>
                <a:latin typeface="+mn-ea"/>
                <a:sym typeface="汉仪正圆-55W" panose="00020600040101010101" pitchFamily="18" charset="-122"/>
              </a:rPr>
              <a:t>综合诊断建议</a:t>
            </a:r>
            <a:r>
              <a:rPr lang="zh-CN" altLang="en-US" sz="2000" dirty="0">
                <a:solidFill>
                  <a:schemeClr val="tx1">
                    <a:lumMod val="75000"/>
                    <a:lumOff val="25000"/>
                  </a:schemeClr>
                </a:solidFill>
                <a:latin typeface="+mn-ea"/>
                <a:sym typeface="汉仪正圆-55W" panose="00020600040101010101" pitchFamily="18" charset="-122"/>
              </a:rPr>
              <a:t>”，让健康评估更科学。</a:t>
            </a:r>
            <a:endParaRPr lang="zh-CN" altLang="en-US" sz="2000" dirty="0">
              <a:solidFill>
                <a:schemeClr val="tx1">
                  <a:lumMod val="75000"/>
                  <a:lumOff val="25000"/>
                </a:schemeClr>
              </a:solidFill>
              <a:latin typeface="+mn-ea"/>
            </a:endParaRPr>
          </a:p>
        </p:txBody>
      </p:sp>
      <p:sp>
        <p:nvSpPr>
          <p:cNvPr id="5" name="深度视觉·原创设计 https://www.docer.com/works?userid=22383862">
            <a:extLst>
              <a:ext uri="{FF2B5EF4-FFF2-40B4-BE49-F238E27FC236}">
                <a16:creationId xmlns:a16="http://schemas.microsoft.com/office/drawing/2014/main" id="{8E678C90-364C-6FCB-01B9-EA7332CDF0DC}"/>
              </a:ext>
            </a:extLst>
          </p:cNvPr>
          <p:cNvSpPr/>
          <p:nvPr/>
        </p:nvSpPr>
        <p:spPr>
          <a:xfrm>
            <a:off x="5067760" y="679774"/>
            <a:ext cx="4654973"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3600" dirty="0">
                <a:solidFill>
                  <a:schemeClr val="accent1"/>
                </a:solidFill>
                <a:latin typeface="黑体" panose="02010609060101010101" pitchFamily="49" charset="-122"/>
                <a:ea typeface="黑体" panose="02010609060101010101" pitchFamily="49" charset="-122"/>
                <a:cs typeface="Lato"/>
                <a:sym typeface="汉仪正圆-55W" panose="00020600040101010101" pitchFamily="18" charset="-122"/>
              </a:rPr>
              <a:t>日线健康档案</a:t>
            </a:r>
          </a:p>
        </p:txBody>
      </p:sp>
    </p:spTree>
    <p:extLst>
      <p:ext uri="{BB962C8B-B14F-4D97-AF65-F5344CB8AC3E}">
        <p14:creationId xmlns:p14="http://schemas.microsoft.com/office/powerpoint/2010/main" val="4171964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98FA303-AB88-92A5-09FB-F8F632664C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790" y="58917"/>
            <a:ext cx="3141655" cy="6740165"/>
          </a:xfrm>
          <a:prstGeom prst="rect">
            <a:avLst/>
          </a:prstGeom>
        </p:spPr>
      </p:pic>
      <p:sp>
        <p:nvSpPr>
          <p:cNvPr id="4" name="文本框 3">
            <a:extLst>
              <a:ext uri="{FF2B5EF4-FFF2-40B4-BE49-F238E27FC236}">
                <a16:creationId xmlns:a16="http://schemas.microsoft.com/office/drawing/2014/main" id="{B379FBF4-8F74-1C77-DDCF-F0A17F6732A5}"/>
              </a:ext>
            </a:extLst>
          </p:cNvPr>
          <p:cNvSpPr txBox="1"/>
          <p:nvPr/>
        </p:nvSpPr>
        <p:spPr>
          <a:xfrm>
            <a:off x="4350939" y="1523459"/>
            <a:ext cx="7275271" cy="4524315"/>
          </a:xfrm>
          <a:prstGeom prst="rect">
            <a:avLst/>
          </a:prstGeom>
          <a:noFill/>
        </p:spPr>
        <p:txBody>
          <a:bodyPr wrap="square" rtlCol="0">
            <a:spAutoFit/>
          </a:bodyPr>
          <a:lstStyle/>
          <a:p>
            <a:pPr lvl="0"/>
            <a:r>
              <a:rPr lang="en-US" altLang="zh-CN" sz="2400" dirty="0">
                <a:latin typeface="+mn-ea"/>
              </a:rPr>
              <a:t>1. </a:t>
            </a:r>
            <a:r>
              <a:rPr lang="zh-CN" altLang="en-US" sz="2400" dirty="0">
                <a:latin typeface="+mn-ea"/>
              </a:rPr>
              <a:t>多维度数据一图呈现：集成温度曲线、步数柱状图、活动率面积图，将单日碎片化健康数据整合成</a:t>
            </a:r>
            <a:r>
              <a:rPr lang="zh-CN" altLang="en-US" sz="2400" b="1" dirty="0">
                <a:latin typeface="+mn-ea"/>
              </a:rPr>
              <a:t>直观图</a:t>
            </a:r>
            <a:r>
              <a:rPr lang="zh-CN" altLang="en-US" sz="2400" dirty="0">
                <a:latin typeface="+mn-ea"/>
              </a:rPr>
              <a:t>表，一眼掌握宠物全天状态。</a:t>
            </a:r>
            <a:endParaRPr lang="en-US" altLang="zh-CN" sz="2400" dirty="0">
              <a:latin typeface="+mn-ea"/>
            </a:endParaRPr>
          </a:p>
          <a:p>
            <a:pPr marL="457200" lvl="0" indent="-457200">
              <a:buAutoNum type="arabicPeriod"/>
            </a:pPr>
            <a:endParaRPr lang="zh-CN" altLang="en-US" sz="2400" dirty="0">
              <a:latin typeface="+mn-ea"/>
            </a:endParaRPr>
          </a:p>
          <a:p>
            <a:pPr lvl="0"/>
            <a:r>
              <a:rPr lang="en-US" altLang="zh-CN" sz="2400" dirty="0">
                <a:latin typeface="+mn-ea"/>
              </a:rPr>
              <a:t>2. </a:t>
            </a:r>
            <a:r>
              <a:rPr lang="zh-CN" altLang="en-US" sz="2400" dirty="0">
                <a:latin typeface="+mn-ea"/>
              </a:rPr>
              <a:t>精准数据定位交互：支持指尖点击选中、</a:t>
            </a:r>
            <a:r>
              <a:rPr lang="zh-CN" altLang="en-US" sz="2400" b="1" dirty="0">
                <a:latin typeface="+mn-ea"/>
              </a:rPr>
              <a:t>悬浮提示</a:t>
            </a:r>
            <a:r>
              <a:rPr lang="zh-CN" altLang="en-US" sz="2400" dirty="0">
                <a:latin typeface="+mn-ea"/>
              </a:rPr>
              <a:t>、</a:t>
            </a:r>
            <a:r>
              <a:rPr lang="en-US" altLang="zh-CN" sz="2400" dirty="0">
                <a:latin typeface="+mn-ea"/>
              </a:rPr>
              <a:t>   </a:t>
            </a:r>
            <a:r>
              <a:rPr lang="zh-CN" altLang="en-US" sz="2400" b="1" dirty="0">
                <a:latin typeface="+mn-ea"/>
              </a:rPr>
              <a:t>辅助虚线定位</a:t>
            </a:r>
            <a:r>
              <a:rPr lang="zh-CN" altLang="en-US" sz="2400" dirty="0">
                <a:latin typeface="+mn-ea"/>
              </a:rPr>
              <a:t>，轻松查看任意时间点的精确数据，细节尽在掌握。</a:t>
            </a:r>
          </a:p>
          <a:p>
            <a:pPr lvl="0"/>
            <a:endParaRPr lang="zh-CN" altLang="en-US" sz="2400" dirty="0">
              <a:latin typeface="+mn-ea"/>
            </a:endParaRPr>
          </a:p>
          <a:p>
            <a:pPr lvl="0"/>
            <a:r>
              <a:rPr lang="en-US" altLang="zh-CN" sz="2400" dirty="0">
                <a:latin typeface="+mn-ea"/>
              </a:rPr>
              <a:t>3. </a:t>
            </a:r>
            <a:r>
              <a:rPr lang="zh-CN" altLang="en-US" sz="2400" dirty="0">
                <a:latin typeface="+mn-ea"/>
              </a:rPr>
              <a:t>生理趋势一目了然：通过图形化呈现体温、步数、活动率的</a:t>
            </a:r>
            <a:r>
              <a:rPr lang="zh-CN" altLang="en-US" sz="2400" b="1" dirty="0">
                <a:latin typeface="+mn-ea"/>
              </a:rPr>
              <a:t>动态变化</a:t>
            </a:r>
            <a:r>
              <a:rPr lang="zh-CN" altLang="en-US" sz="2400" dirty="0">
                <a:latin typeface="+mn-ea"/>
              </a:rPr>
              <a:t>，直观反映宠物单日生理指标波动趋势，</a:t>
            </a:r>
            <a:r>
              <a:rPr lang="zh-CN" altLang="en-US" sz="2400" b="1" dirty="0">
                <a:latin typeface="+mn-ea"/>
              </a:rPr>
              <a:t>健康状态实时感知</a:t>
            </a:r>
            <a:r>
              <a:rPr lang="en-US" altLang="zh-CN" sz="2400" b="1" dirty="0">
                <a:latin typeface="+mn-ea"/>
              </a:rPr>
              <a:t>,</a:t>
            </a:r>
            <a:r>
              <a:rPr lang="zh-CN" altLang="en-US" sz="2400" dirty="0">
                <a:latin typeface="+mn-ea"/>
              </a:rPr>
              <a:t>同时也接入</a:t>
            </a:r>
            <a:r>
              <a:rPr lang="en-US" altLang="zh-CN" sz="2400" dirty="0">
                <a:latin typeface="+mn-ea"/>
              </a:rPr>
              <a:t>AI</a:t>
            </a:r>
            <a:r>
              <a:rPr lang="zh-CN" altLang="en-US" sz="2400" dirty="0">
                <a:latin typeface="+mn-ea"/>
              </a:rPr>
              <a:t>大模型对数据进行分析推算出宠物状态</a:t>
            </a:r>
          </a:p>
        </p:txBody>
      </p:sp>
      <p:sp>
        <p:nvSpPr>
          <p:cNvPr id="7" name="深度视觉·原创设计 https://www.docer.com/works?userid=22383862">
            <a:extLst>
              <a:ext uri="{FF2B5EF4-FFF2-40B4-BE49-F238E27FC236}">
                <a16:creationId xmlns:a16="http://schemas.microsoft.com/office/drawing/2014/main" id="{7B884FD2-3836-B98B-DEE5-4CDE8FD2326E}"/>
              </a:ext>
            </a:extLst>
          </p:cNvPr>
          <p:cNvSpPr/>
          <p:nvPr/>
        </p:nvSpPr>
        <p:spPr>
          <a:xfrm>
            <a:off x="4674221" y="515586"/>
            <a:ext cx="4654973"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3600" dirty="0">
                <a:solidFill>
                  <a:schemeClr val="accent1"/>
                </a:solidFill>
                <a:latin typeface="黑体" panose="02010609060101010101" pitchFamily="49" charset="-122"/>
                <a:ea typeface="黑体" panose="02010609060101010101" pitchFamily="49" charset="-122"/>
                <a:cs typeface="Lato"/>
                <a:sym typeface="汉仪正圆-55W" panose="00020600040101010101" pitchFamily="18" charset="-122"/>
              </a:rPr>
              <a:t>日内健康档案与分析</a:t>
            </a:r>
          </a:p>
        </p:txBody>
      </p:sp>
    </p:spTree>
    <p:extLst>
      <p:ext uri="{BB962C8B-B14F-4D97-AF65-F5344CB8AC3E}">
        <p14:creationId xmlns:p14="http://schemas.microsoft.com/office/powerpoint/2010/main" val="235606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深度视觉·原创设计 https://www.docer.com/works?userid=22383862">
            <a:extLst>
              <a:ext uri="{FF2B5EF4-FFF2-40B4-BE49-F238E27FC236}">
                <a16:creationId xmlns:a16="http://schemas.microsoft.com/office/drawing/2014/main" id="{0B82A202-B40E-D160-3743-4E0FF58FC613}"/>
              </a:ext>
            </a:extLst>
          </p:cNvPr>
          <p:cNvSpPr/>
          <p:nvPr/>
        </p:nvSpPr>
        <p:spPr>
          <a:xfrm>
            <a:off x="179957" y="197920"/>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产品展示</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a:t>
            </a:r>
            <a:r>
              <a:rPr lang="zh-CN" altLang="en-US" sz="32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运动感知与健康管理预警</a:t>
            </a:r>
          </a:p>
        </p:txBody>
      </p:sp>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7" name="健康总结">
            <a:hlinkClick r:id="" action="ppaction://media"/>
            <a:extLst>
              <a:ext uri="{FF2B5EF4-FFF2-40B4-BE49-F238E27FC236}">
                <a16:creationId xmlns:a16="http://schemas.microsoft.com/office/drawing/2014/main" id="{F15EA248-15CB-37A4-96DA-1FC5DFE75FC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98500" y="752300"/>
            <a:ext cx="10648859" cy="5989984"/>
          </a:xfrm>
          <a:prstGeom prst="rect">
            <a:avLst/>
          </a:prstGeom>
        </p:spPr>
      </p:pic>
    </p:spTree>
    <p:extLst>
      <p:ext uri="{BB962C8B-B14F-4D97-AF65-F5344CB8AC3E}">
        <p14:creationId xmlns:p14="http://schemas.microsoft.com/office/powerpoint/2010/main" val="7793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2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A1E423D-53D5-811B-FB33-4CBCA273413E}"/>
              </a:ext>
            </a:extLst>
          </p:cNvPr>
          <p:cNvPicPr>
            <a:picLocks noChangeAspect="1"/>
          </p:cNvPicPr>
          <p:nvPr/>
        </p:nvPicPr>
        <p:blipFill>
          <a:blip r:embed="rId2"/>
          <a:stretch>
            <a:fillRect/>
          </a:stretch>
        </p:blipFill>
        <p:spPr>
          <a:xfrm>
            <a:off x="189402" y="223736"/>
            <a:ext cx="3116934" cy="6634264"/>
          </a:xfrm>
          <a:prstGeom prst="rect">
            <a:avLst/>
          </a:prstGeom>
        </p:spPr>
      </p:pic>
      <p:pic>
        <p:nvPicPr>
          <p:cNvPr id="5" name="图片 4">
            <a:extLst>
              <a:ext uri="{FF2B5EF4-FFF2-40B4-BE49-F238E27FC236}">
                <a16:creationId xmlns:a16="http://schemas.microsoft.com/office/drawing/2014/main" id="{0C7368B4-1BEF-B335-16E0-DEAD153F46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6336" y="223736"/>
            <a:ext cx="3158092" cy="6634264"/>
          </a:xfrm>
          <a:prstGeom prst="rect">
            <a:avLst/>
          </a:prstGeom>
        </p:spPr>
      </p:pic>
      <p:sp>
        <p:nvSpPr>
          <p:cNvPr id="7" name="深度视觉·原创设计 https://www.docer.com/works?userid=22383862">
            <a:extLst>
              <a:ext uri="{FF2B5EF4-FFF2-40B4-BE49-F238E27FC236}">
                <a16:creationId xmlns:a16="http://schemas.microsoft.com/office/drawing/2014/main" id="{0AA9B9DF-058B-F227-657D-BFCF69DDF2E1}"/>
              </a:ext>
            </a:extLst>
          </p:cNvPr>
          <p:cNvSpPr/>
          <p:nvPr/>
        </p:nvSpPr>
        <p:spPr>
          <a:xfrm>
            <a:off x="6908136" y="525580"/>
            <a:ext cx="4598066"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    智能家居  </a:t>
            </a:r>
          </a:p>
        </p:txBody>
      </p:sp>
      <p:sp>
        <p:nvSpPr>
          <p:cNvPr id="9" name="文本框 8">
            <a:extLst>
              <a:ext uri="{FF2B5EF4-FFF2-40B4-BE49-F238E27FC236}">
                <a16:creationId xmlns:a16="http://schemas.microsoft.com/office/drawing/2014/main" id="{98D21F04-CED2-DFB9-0B48-0725C6C1B335}"/>
              </a:ext>
            </a:extLst>
          </p:cNvPr>
          <p:cNvSpPr txBox="1"/>
          <p:nvPr/>
        </p:nvSpPr>
        <p:spPr>
          <a:xfrm>
            <a:off x="7106255" y="1645379"/>
            <a:ext cx="4399946" cy="4459041"/>
          </a:xfrm>
          <a:prstGeom prst="rect">
            <a:avLst/>
          </a:prstGeom>
          <a:noFill/>
        </p:spPr>
        <p:txBody>
          <a:bodyPr wrap="square" rtlCol="0">
            <a:spAutoFit/>
          </a:bodyPr>
          <a:lstStyle/>
          <a:p>
            <a:pPr lvl="0">
              <a:lnSpc>
                <a:spcPct val="150000"/>
              </a:lnSpc>
            </a:pPr>
            <a:r>
              <a:rPr lang="en-US" altLang="zh-CN" sz="2400" dirty="0">
                <a:latin typeface="+mn-ea"/>
              </a:rPr>
              <a:t>     </a:t>
            </a:r>
            <a:r>
              <a:rPr lang="zh-CN" altLang="en-US" sz="2400" dirty="0">
                <a:latin typeface="+mn-ea"/>
              </a:rPr>
              <a:t>我们创新性地为宠物关怀系统加入了智能家居功能，用户在绑定对应平台的设备的账户后即可在软件内控制智能家居的运行，并且可以在软件内创建自动化脚本并开启，开启后当服务器监听到最新状态满足条件就会自动执行该自动化</a:t>
            </a:r>
          </a:p>
        </p:txBody>
      </p:sp>
    </p:spTree>
    <p:extLst>
      <p:ext uri="{BB962C8B-B14F-4D97-AF65-F5344CB8AC3E}">
        <p14:creationId xmlns:p14="http://schemas.microsoft.com/office/powerpoint/2010/main" val="3693050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深度视觉·原创设计 https://www.docer.com/works?userid=22383862">
            <a:extLst>
              <a:ext uri="{FF2B5EF4-FFF2-40B4-BE49-F238E27FC236}">
                <a16:creationId xmlns:a16="http://schemas.microsoft.com/office/drawing/2014/main" id="{0B82A202-B40E-D160-3743-4E0FF58FC613}"/>
              </a:ext>
            </a:extLst>
          </p:cNvPr>
          <p:cNvSpPr/>
          <p:nvPr/>
        </p:nvSpPr>
        <p:spPr>
          <a:xfrm>
            <a:off x="179957" y="197920"/>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产品展示</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智能家居</a:t>
            </a:r>
          </a:p>
        </p:txBody>
      </p:sp>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8" name="智能家居">
            <a:hlinkClick r:id="" action="ppaction://media"/>
            <a:extLst>
              <a:ext uri="{FF2B5EF4-FFF2-40B4-BE49-F238E27FC236}">
                <a16:creationId xmlns:a16="http://schemas.microsoft.com/office/drawing/2014/main" id="{3BCFFA3F-740A-63FA-91D7-842188B5BDE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5083" y="750104"/>
            <a:ext cx="10596936" cy="5960776"/>
          </a:xfrm>
          <a:prstGeom prst="rect">
            <a:avLst/>
          </a:prstGeom>
        </p:spPr>
      </p:pic>
    </p:spTree>
    <p:extLst>
      <p:ext uri="{BB962C8B-B14F-4D97-AF65-F5344CB8AC3E}">
        <p14:creationId xmlns:p14="http://schemas.microsoft.com/office/powerpoint/2010/main" val="397347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custDataLst>
              <p:tags r:id="rId1"/>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105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custDataLst>
              <p:tags r:id="rId2"/>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96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custDataLst>
              <p:tags r:id="rId3"/>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87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custDataLst>
              <p:tags r:id="rId4"/>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78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custDataLst>
              <p:tags r:id="rId5"/>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69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custDataLst>
              <p:tags r:id="rId6"/>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51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custDataLst>
              <p:tags r:id="rId7"/>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42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custDataLst>
              <p:tags r:id="rId8"/>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33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custDataLst>
              <p:tags r:id="rId9"/>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24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custDataLst>
              <p:tags r:id="rId10"/>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15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1"/>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6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custDataLst>
              <p:tags r:id="rId12"/>
            </p:custDataLst>
          </p:nvPr>
        </p:nvSpPr>
        <p:spPr>
          <a:xfrm>
            <a:off x="4175760" y="1814513"/>
            <a:ext cx="3631565" cy="3514090"/>
          </a:xfrm>
          <a:prstGeom prst="ellipse">
            <a:avLst/>
          </a:prstGeom>
          <a:noFill/>
          <a:ln w="22225" cmpd="sng">
            <a:solidFill>
              <a:schemeClr val="accent5">
                <a:lumMod val="60000"/>
                <a:lumOff val="40000"/>
              </a:schemeClr>
            </a:solidFill>
            <a:prstDash val="solid"/>
          </a:ln>
          <a:scene3d>
            <a:camera prst="perspectiveFront">
              <a:rot lat="2400000" lon="6000000" rev="1200000"/>
            </a:camera>
            <a:lightRig rig="threePt" dir="t">
              <a:rot lat="0" lon="0" rev="600000"/>
            </a:lightRig>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585" name="深度视觉·原创设计 https://www.docer.com/works?userid=22383862"/>
          <p:cNvSpPr/>
          <p:nvPr/>
        </p:nvSpPr>
        <p:spPr>
          <a:xfrm rot="10800000" flipH="1">
            <a:off x="0" y="0"/>
            <a:ext cx="1296537" cy="1596788"/>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noProof="1">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2"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4" name="文本框 13"/>
          <p:cNvSpPr txBox="1"/>
          <p:nvPr>
            <p:custDataLst>
              <p:tags r:id="rId13"/>
            </p:custDataLst>
          </p:nvPr>
        </p:nvSpPr>
        <p:spPr>
          <a:xfrm>
            <a:off x="1709420" y="1597025"/>
            <a:ext cx="2361565" cy="1076325"/>
          </a:xfrm>
          <a:prstGeom prst="rect">
            <a:avLst/>
          </a:prstGeom>
          <a:noFill/>
        </p:spPr>
        <p:txBody>
          <a:bodyPr wrap="square" rtlCol="0" anchor="t">
            <a:spAutoFit/>
          </a:bodyPr>
          <a:lstStyle/>
          <a:p>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市场背景和</a:t>
            </a:r>
          </a:p>
          <a:p>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意义</a:t>
            </a:r>
          </a:p>
        </p:txBody>
      </p:sp>
      <p:sp>
        <p:nvSpPr>
          <p:cNvPr id="16" name="文本框 15"/>
          <p:cNvSpPr txBox="1"/>
          <p:nvPr>
            <p:custDataLst>
              <p:tags r:id="rId14"/>
            </p:custDataLst>
          </p:nvPr>
        </p:nvSpPr>
        <p:spPr>
          <a:xfrm>
            <a:off x="1404620" y="4288790"/>
            <a:ext cx="2918460" cy="1076325"/>
          </a:xfrm>
          <a:prstGeom prst="rect">
            <a:avLst/>
          </a:prstGeom>
          <a:noFill/>
        </p:spPr>
        <p:txBody>
          <a:bodyPr wrap="square" rtlCol="0" anchor="t">
            <a:spAutoFit/>
          </a:bodyPr>
          <a:lstStyle/>
          <a:p>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产品功能和</a:t>
            </a:r>
          </a:p>
          <a:p>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创新</a:t>
            </a:r>
          </a:p>
        </p:txBody>
      </p:sp>
      <p:sp>
        <p:nvSpPr>
          <p:cNvPr id="17" name="文本框 16"/>
          <p:cNvSpPr txBox="1"/>
          <p:nvPr>
            <p:custDataLst>
              <p:tags r:id="rId15"/>
            </p:custDataLst>
          </p:nvPr>
        </p:nvSpPr>
        <p:spPr>
          <a:xfrm>
            <a:off x="9029065" y="1597025"/>
            <a:ext cx="2918460" cy="1076325"/>
          </a:xfrm>
          <a:prstGeom prst="rect">
            <a:avLst/>
          </a:prstGeom>
          <a:noFill/>
        </p:spPr>
        <p:txBody>
          <a:bodyPr wrap="square" rtlCol="0" anchor="t">
            <a:spAutoFit/>
          </a:bodyPr>
          <a:lstStyle/>
          <a:p>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技术可行性和</a:t>
            </a:r>
          </a:p>
          <a:p>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突破</a:t>
            </a:r>
          </a:p>
        </p:txBody>
      </p:sp>
      <p:sp>
        <p:nvSpPr>
          <p:cNvPr id="18" name="文本框 17"/>
          <p:cNvSpPr txBox="1"/>
          <p:nvPr>
            <p:custDataLst>
              <p:tags r:id="rId16"/>
            </p:custDataLst>
          </p:nvPr>
        </p:nvSpPr>
        <p:spPr>
          <a:xfrm>
            <a:off x="9125585" y="4106545"/>
            <a:ext cx="2821940" cy="1076325"/>
          </a:xfrm>
          <a:prstGeom prst="rect">
            <a:avLst/>
          </a:prstGeom>
          <a:noFill/>
        </p:spPr>
        <p:txBody>
          <a:bodyPr wrap="square" rtlCol="0" anchor="t">
            <a:spAutoFit/>
          </a:bodyPr>
          <a:lstStyle/>
          <a:p>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产品不足和</a:t>
            </a:r>
          </a:p>
          <a:p>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解决办法</a:t>
            </a:r>
          </a:p>
        </p:txBody>
      </p:sp>
      <p:sp>
        <p:nvSpPr>
          <p:cNvPr id="19" name="文本框 18"/>
          <p:cNvSpPr txBox="1"/>
          <p:nvPr>
            <p:custDataLst>
              <p:tags r:id="rId17"/>
            </p:custDataLst>
          </p:nvPr>
        </p:nvSpPr>
        <p:spPr>
          <a:xfrm>
            <a:off x="8115300" y="4352925"/>
            <a:ext cx="830580" cy="583565"/>
          </a:xfrm>
          <a:prstGeom prst="rect">
            <a:avLst/>
          </a:prstGeom>
          <a:noFill/>
        </p:spPr>
        <p:txBody>
          <a:bodyPr wrap="square" rtlCol="0">
            <a:spAutoFit/>
          </a:bodyPr>
          <a:lstStyle/>
          <a:p>
            <a:pPr algn="l">
              <a:buClrTx/>
              <a:buSzTx/>
              <a:buFontTx/>
            </a:pPr>
            <a:r>
              <a:rPr lang="zh-CN" altLang="en-US" sz="3200">
                <a:latin typeface="微软雅黑" panose="020B0503020204020204" pitchFamily="34" charset="-122"/>
                <a:ea typeface="微软雅黑" panose="020B0503020204020204" pitchFamily="34" charset="-122"/>
                <a:cs typeface="微软雅黑" panose="020B0503020204020204" pitchFamily="34" charset="-122"/>
              </a:rPr>
              <a:t>04</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20" name="文本框 19"/>
          <p:cNvSpPr txBox="1"/>
          <p:nvPr>
            <p:custDataLst>
              <p:tags r:id="rId18"/>
            </p:custDataLst>
          </p:nvPr>
        </p:nvSpPr>
        <p:spPr>
          <a:xfrm>
            <a:off x="878840" y="1814830"/>
            <a:ext cx="830580" cy="583565"/>
          </a:xfrm>
          <a:prstGeom prst="rect">
            <a:avLst/>
          </a:prstGeom>
          <a:noFill/>
        </p:spPr>
        <p:txBody>
          <a:bodyPr wrap="square" rtlCol="0">
            <a:spAutoFit/>
          </a:bodyPr>
          <a:lstStyle/>
          <a:p>
            <a:pPr algn="l">
              <a:buClrTx/>
              <a:buSzTx/>
              <a:buFontTx/>
            </a:pPr>
            <a:r>
              <a:rPr lang="zh-CN" altLang="en-US" sz="3200">
                <a:latin typeface="微软雅黑" panose="020B0503020204020204" pitchFamily="34" charset="-122"/>
                <a:ea typeface="微软雅黑" panose="020B0503020204020204" pitchFamily="34" charset="-122"/>
                <a:cs typeface="微软雅黑" panose="020B0503020204020204" pitchFamily="34" charset="-122"/>
              </a:rPr>
              <a:t>0</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1  </a:t>
            </a:r>
          </a:p>
        </p:txBody>
      </p:sp>
      <p:sp>
        <p:nvSpPr>
          <p:cNvPr id="21" name="文本框 20"/>
          <p:cNvSpPr txBox="1"/>
          <p:nvPr>
            <p:custDataLst>
              <p:tags r:id="rId19"/>
            </p:custDataLst>
          </p:nvPr>
        </p:nvSpPr>
        <p:spPr>
          <a:xfrm>
            <a:off x="8193405" y="1814830"/>
            <a:ext cx="830580" cy="583565"/>
          </a:xfrm>
          <a:prstGeom prst="rect">
            <a:avLst/>
          </a:prstGeom>
          <a:noFill/>
        </p:spPr>
        <p:txBody>
          <a:bodyPr wrap="square" rtlCol="0">
            <a:spAutoFit/>
          </a:bodyPr>
          <a:lstStyle/>
          <a:p>
            <a:pPr algn="l">
              <a:buClrTx/>
              <a:buSzTx/>
              <a:buFontTx/>
            </a:pPr>
            <a:r>
              <a:rPr lang="zh-CN" altLang="en-US" sz="3200">
                <a:latin typeface="微软雅黑" panose="020B0503020204020204" pitchFamily="34" charset="-122"/>
                <a:ea typeface="微软雅黑" panose="020B0503020204020204" pitchFamily="34" charset="-122"/>
                <a:cs typeface="微软雅黑" panose="020B0503020204020204" pitchFamily="34" charset="-122"/>
              </a:rPr>
              <a:t>0</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3  </a:t>
            </a:r>
          </a:p>
        </p:txBody>
      </p:sp>
      <p:sp>
        <p:nvSpPr>
          <p:cNvPr id="22" name="文本框 21"/>
          <p:cNvSpPr txBox="1"/>
          <p:nvPr>
            <p:custDataLst>
              <p:tags r:id="rId20"/>
            </p:custDataLst>
          </p:nvPr>
        </p:nvSpPr>
        <p:spPr>
          <a:xfrm>
            <a:off x="681990" y="4599305"/>
            <a:ext cx="830580" cy="583565"/>
          </a:xfrm>
          <a:prstGeom prst="rect">
            <a:avLst/>
          </a:prstGeom>
          <a:noFill/>
        </p:spPr>
        <p:txBody>
          <a:bodyPr wrap="square" rtlCol="0">
            <a:spAutoFit/>
          </a:bodyPr>
          <a:lstStyle/>
          <a:p>
            <a:pPr algn="l">
              <a:buClrTx/>
              <a:buSzTx/>
              <a:buFontTx/>
            </a:pPr>
            <a:r>
              <a:rPr lang="zh-CN" altLang="en-US" sz="3200">
                <a:latin typeface="微软雅黑" panose="020B0503020204020204" pitchFamily="34" charset="-122"/>
                <a:ea typeface="微软雅黑" panose="020B0503020204020204" pitchFamily="34" charset="-122"/>
                <a:cs typeface="微软雅黑" panose="020B0503020204020204" pitchFamily="34" charset="-122"/>
              </a:rPr>
              <a:t>0</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2  </a:t>
            </a:r>
          </a:p>
        </p:txBody>
      </p:sp>
      <p:sp>
        <p:nvSpPr>
          <p:cNvPr id="24" name="深度视觉·原创设计 https://www.docer.com/works?userid=22383862"/>
          <p:cNvSpPr/>
          <p:nvPr/>
        </p:nvSpPr>
        <p:spPr>
          <a:xfrm>
            <a:off x="598805" y="553720"/>
            <a:ext cx="264477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in)">
                                      <p:cBhvr>
                                        <p:cTn id="25" dur="2000"/>
                                        <p:tgtEl>
                                          <p:spTgt spid="9"/>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ircle(in)">
                                      <p:cBhvr>
                                        <p:cTn id="37" dur="2000"/>
                                        <p:tgtEl>
                                          <p:spTgt spid="13"/>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circle(in)">
                                      <p:cBhvr>
                                        <p:cTn id="40" dur="2000"/>
                                        <p:tgtEl>
                                          <p:spTgt spid="15"/>
                                        </p:tgtEl>
                                      </p:cBhvr>
                                    </p:animEffect>
                                  </p:childTnLst>
                                </p:cTn>
                              </p:par>
                              <p:par>
                                <p:cTn id="41" presetID="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0-#ppt_w/2"/>
                                          </p:val>
                                        </p:tav>
                                        <p:tav tm="100000">
                                          <p:val>
                                            <p:strVal val="#ppt_x"/>
                                          </p:val>
                                        </p:tav>
                                      </p:tavLst>
                                    </p:anim>
                                    <p:anim calcmode="lin" valueType="num">
                                      <p:cBhvr additive="base">
                                        <p:cTn id="48" dur="500" fill="hold"/>
                                        <p:tgtEl>
                                          <p:spTgt spid="2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0-#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0-#ppt_w/2"/>
                                          </p:val>
                                        </p:tav>
                                        <p:tav tm="100000">
                                          <p:val>
                                            <p:strVal val="#ppt_x"/>
                                          </p:val>
                                        </p:tav>
                                      </p:tavLst>
                                    </p:anim>
                                    <p:anim calcmode="lin" valueType="num">
                                      <p:cBhvr additive="base">
                                        <p:cTn id="56" dur="500" fill="hold"/>
                                        <p:tgtEl>
                                          <p:spTgt spid="22"/>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500" fill="hold"/>
                                        <p:tgtEl>
                                          <p:spTgt spid="17"/>
                                        </p:tgtEl>
                                        <p:attrNameLst>
                                          <p:attrName>ppt_x</p:attrName>
                                        </p:attrNameLst>
                                      </p:cBhvr>
                                      <p:tavLst>
                                        <p:tav tm="0">
                                          <p:val>
                                            <p:strVal val="1+#ppt_w/2"/>
                                          </p:val>
                                        </p:tav>
                                        <p:tav tm="100000">
                                          <p:val>
                                            <p:strVal val="#ppt_x"/>
                                          </p:val>
                                        </p:tav>
                                      </p:tavLst>
                                    </p:anim>
                                    <p:anim calcmode="lin" valueType="num">
                                      <p:cBhvr additive="base">
                                        <p:cTn id="60" dur="500" fill="hold"/>
                                        <p:tgtEl>
                                          <p:spTgt spid="17"/>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1+#ppt_w/2"/>
                                          </p:val>
                                        </p:tav>
                                        <p:tav tm="100000">
                                          <p:val>
                                            <p:strVal val="#ppt_x"/>
                                          </p:val>
                                        </p:tav>
                                      </p:tavLst>
                                    </p:anim>
                                    <p:anim calcmode="lin" valueType="num">
                                      <p:cBhvr additive="base">
                                        <p:cTn id="64" dur="500" fill="hold"/>
                                        <p:tgtEl>
                                          <p:spTgt spid="21"/>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1+#ppt_w/2"/>
                                          </p:val>
                                        </p:tav>
                                        <p:tav tm="100000">
                                          <p:val>
                                            <p:strVal val="#ppt_x"/>
                                          </p:val>
                                        </p:tav>
                                      </p:tavLst>
                                    </p:anim>
                                    <p:anim calcmode="lin" valueType="num">
                                      <p:cBhvr additive="base">
                                        <p:cTn id="68" dur="500" fill="hold"/>
                                        <p:tgtEl>
                                          <p:spTgt spid="18"/>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1+#ppt_w/2"/>
                                          </p:val>
                                        </p:tav>
                                        <p:tav tm="100000">
                                          <p:val>
                                            <p:strVal val="#ppt_x"/>
                                          </p:val>
                                        </p:tav>
                                      </p:tavLst>
                                    </p:anim>
                                    <p:anim calcmode="lin" valueType="num">
                                      <p:cBhvr additive="base">
                                        <p:cTn id="72"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P spid="4" grpId="0" bldLvl="0" animBg="1"/>
      <p:bldP spid="4" grpId="1" animBg="1"/>
      <p:bldP spid="5" grpId="0" bldLvl="0" animBg="1"/>
      <p:bldP spid="5" grpId="1" animBg="1"/>
      <p:bldP spid="6" grpId="0" bldLvl="0" animBg="1"/>
      <p:bldP spid="6" grpId="1" animBg="1"/>
      <p:bldP spid="7" grpId="0" bldLvl="0" animBg="1"/>
      <p:bldP spid="7" grpId="1" animBg="1"/>
      <p:bldP spid="8" grpId="0" bldLvl="0" animBg="1"/>
      <p:bldP spid="8" grpId="1" animBg="1"/>
      <p:bldP spid="9" grpId="0" bldLvl="0" animBg="1"/>
      <p:bldP spid="9" grpId="1" animBg="1"/>
      <p:bldP spid="10" grpId="0" bldLvl="0" animBg="1"/>
      <p:bldP spid="10" grpId="1" animBg="1"/>
      <p:bldP spid="11" grpId="0" uiExpand="1" bldLvl="0" animBg="1"/>
      <p:bldP spid="11" grpId="1" animBg="1"/>
      <p:bldP spid="12" grpId="0" bldLvl="0" animBg="1"/>
      <p:bldP spid="12" grpId="1" animBg="1"/>
      <p:bldP spid="13" grpId="0" bldLvl="0" animBg="1"/>
      <p:bldP spid="13" grpId="1" animBg="1"/>
      <p:bldP spid="15" grpId="0" bldLvl="0" animBg="1"/>
      <p:bldP spid="15" grpId="1" animBg="1"/>
      <p:bldP spid="14" grpId="0"/>
      <p:bldP spid="14" grpId="1"/>
      <p:bldP spid="16" grpId="0"/>
      <p:bldP spid="16" grpId="1"/>
      <p:bldP spid="17" grpId="0"/>
      <p:bldP spid="17" grpId="1"/>
      <p:bldP spid="18" grpId="0"/>
      <p:bldP spid="18" grpId="1"/>
      <p:bldP spid="19" grpId="0"/>
      <p:bldP spid="19" grpId="1"/>
      <p:bldP spid="20" grpId="0"/>
      <p:bldP spid="20" grpId="1"/>
      <p:bldP spid="21" grpId="0"/>
      <p:bldP spid="21" grpId="1"/>
      <p:bldP spid="22" grpId="0"/>
      <p:bldP spid="2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深度视觉·原创设计 https://www.docer.com/works?userid=22383862">
            <a:extLst>
              <a:ext uri="{FF2B5EF4-FFF2-40B4-BE49-F238E27FC236}">
                <a16:creationId xmlns:a16="http://schemas.microsoft.com/office/drawing/2014/main" id="{D494A994-B596-DB33-AFA7-1AAF6A9C3A1F}"/>
              </a:ext>
            </a:extLst>
          </p:cNvPr>
          <p:cNvSpPr/>
          <p:nvPr/>
        </p:nvSpPr>
        <p:spPr>
          <a:xfrm>
            <a:off x="469264" y="577850"/>
            <a:ext cx="619061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03</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技术可行性与突破</a:t>
            </a:r>
            <a:endParaRPr lang="zh-CN" sz="3600" b="1" noProof="1">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endParaRPr>
          </a:p>
        </p:txBody>
      </p:sp>
      <p:sp>
        <p:nvSpPr>
          <p:cNvPr id="6" name="文本框 5">
            <a:extLst>
              <a:ext uri="{FF2B5EF4-FFF2-40B4-BE49-F238E27FC236}">
                <a16:creationId xmlns:a16="http://schemas.microsoft.com/office/drawing/2014/main" id="{5FA7C395-CF4B-235B-F67F-542B6B2F9F35}"/>
              </a:ext>
            </a:extLst>
          </p:cNvPr>
          <p:cNvSpPr txBox="1"/>
          <p:nvPr/>
        </p:nvSpPr>
        <p:spPr>
          <a:xfrm>
            <a:off x="499745" y="1200150"/>
            <a:ext cx="6190615" cy="5010150"/>
          </a:xfrm>
          <a:prstGeom prst="rect">
            <a:avLst/>
          </a:prstGeom>
          <a:noFill/>
        </p:spPr>
        <p:txBody>
          <a:bodyPr wrap="square" rtlCol="0">
            <a:noAutofit/>
          </a:bodyPr>
          <a:lstStyle/>
          <a:p>
            <a:pPr marL="342900" indent="-342900">
              <a:buAutoNum type="arabicPeriod"/>
            </a:pPr>
            <a:endParaRPr lang="en-US" altLang="zh-CN" dirty="0">
              <a:solidFill>
                <a:schemeClr val="accent2">
                  <a:lumMod val="75000"/>
                </a:schemeClr>
              </a:solidFill>
            </a:endParaRPr>
          </a:p>
          <a:p>
            <a:pPr marL="342900" indent="-342900">
              <a:buAutoNum type="arabicPeriod"/>
            </a:pPr>
            <a:r>
              <a:rPr lang="zh-CN" altLang="en-US" dirty="0"/>
              <a:t>定位降噪与精度跃升（算法层面）</a:t>
            </a:r>
            <a:endParaRPr lang="en-US" altLang="zh-CN" dirty="0"/>
          </a:p>
          <a:p>
            <a:pPr marL="342900" indent="-342900">
              <a:buAutoNum type="arabicPeriod"/>
            </a:pPr>
            <a:endParaRPr lang="en-US" altLang="zh-CN" dirty="0"/>
          </a:p>
          <a:p>
            <a:endParaRPr lang="en-US" altLang="zh-CN" dirty="0"/>
          </a:p>
          <a:p>
            <a:pPr marL="342900" indent="-342900">
              <a:buAutoNum type="arabicPeriod"/>
            </a:pPr>
            <a:endParaRPr lang="zh-CN" altLang="en-US" dirty="0"/>
          </a:p>
          <a:p>
            <a:r>
              <a:rPr lang="zh-CN" altLang="en-US" dirty="0"/>
              <a:t> 2. 完全自主的轻量化通信栈（架构层面）：</a:t>
            </a:r>
          </a:p>
          <a:p>
            <a:pPr indent="457200" fontAlgn="auto"/>
            <a:endParaRPr lang="en-US" altLang="zh-CN" dirty="0"/>
          </a:p>
          <a:p>
            <a:pPr indent="457200" fontAlgn="auto"/>
            <a:endParaRPr lang="en-US" altLang="zh-CN" dirty="0"/>
          </a:p>
          <a:p>
            <a:pPr indent="457200" fontAlgn="auto"/>
            <a:endParaRPr lang="zh-CN" altLang="en-US" dirty="0"/>
          </a:p>
          <a:p>
            <a:r>
              <a:rPr lang="zh-CN" altLang="en-US" dirty="0"/>
              <a:t>3. 极致的低功耗与内存控制（性能层面）：</a:t>
            </a:r>
          </a:p>
          <a:p>
            <a:pPr indent="457200" fontAlgn="auto"/>
            <a:endParaRPr lang="en-US" altLang="zh-CN" dirty="0"/>
          </a:p>
          <a:p>
            <a:pPr indent="457200" fontAlgn="auto"/>
            <a:endParaRPr lang="en-US" altLang="zh-CN" dirty="0"/>
          </a:p>
          <a:p>
            <a:pPr indent="457200" fontAlgn="auto"/>
            <a:endParaRPr lang="zh-CN" altLang="en-US" dirty="0"/>
          </a:p>
          <a:p>
            <a:r>
              <a:rPr lang="zh-CN" altLang="en-US" dirty="0"/>
              <a:t>4. 创新的</a:t>
            </a:r>
            <a:r>
              <a:rPr lang="en-US" altLang="zh-CN" dirty="0"/>
              <a:t>AI</a:t>
            </a:r>
            <a:r>
              <a:rPr lang="zh-CN" altLang="en-US" dirty="0"/>
              <a:t>大模型交互闭环（体验层面）：</a:t>
            </a:r>
          </a:p>
          <a:p>
            <a:pPr indent="457200" fontAlgn="auto"/>
            <a:endParaRPr lang="en-US" altLang="zh-CN" dirty="0"/>
          </a:p>
          <a:p>
            <a:pPr indent="457200" fontAlgn="auto"/>
            <a:endParaRPr lang="en-US" altLang="zh-CN" dirty="0"/>
          </a:p>
          <a:p>
            <a:pPr indent="457200" fontAlgn="auto"/>
            <a:endParaRPr lang="zh-CN" altLang="en-US" dirty="0"/>
          </a:p>
          <a:p>
            <a:r>
              <a:rPr lang="zh-CN" altLang="en-US" dirty="0"/>
              <a:t>5. 读写分离的规范化数据库设计（后端层面）：</a:t>
            </a:r>
          </a:p>
        </p:txBody>
      </p:sp>
      <p:cxnSp>
        <p:nvCxnSpPr>
          <p:cNvPr id="7" name="直接箭头连接符 6">
            <a:extLst>
              <a:ext uri="{FF2B5EF4-FFF2-40B4-BE49-F238E27FC236}">
                <a16:creationId xmlns:a16="http://schemas.microsoft.com/office/drawing/2014/main" id="{14125EC6-33D0-E9A5-DBEB-0DFFD4731154}"/>
              </a:ext>
            </a:extLst>
          </p:cNvPr>
          <p:cNvCxnSpPr/>
          <p:nvPr/>
        </p:nvCxnSpPr>
        <p:spPr>
          <a:xfrm flipV="1">
            <a:off x="6096000" y="1788795"/>
            <a:ext cx="1108075" cy="6985"/>
          </a:xfrm>
          <a:prstGeom prst="straightConnector1">
            <a:avLst/>
          </a:prstGeom>
          <a:ln w="69850" cmpd="sng">
            <a:solidFill>
              <a:schemeClr val="accent1">
                <a:shade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8" name="直接箭头连接符 7">
            <a:extLst>
              <a:ext uri="{FF2B5EF4-FFF2-40B4-BE49-F238E27FC236}">
                <a16:creationId xmlns:a16="http://schemas.microsoft.com/office/drawing/2014/main" id="{E84753C7-6AE6-1195-EA42-D441AA997540}"/>
              </a:ext>
            </a:extLst>
          </p:cNvPr>
          <p:cNvCxnSpPr/>
          <p:nvPr/>
        </p:nvCxnSpPr>
        <p:spPr>
          <a:xfrm flipV="1">
            <a:off x="6096000" y="3846195"/>
            <a:ext cx="1108075" cy="6985"/>
          </a:xfrm>
          <a:prstGeom prst="straightConnector1">
            <a:avLst/>
          </a:prstGeom>
          <a:ln w="69850" cmpd="sng">
            <a:solidFill>
              <a:schemeClr val="accent1">
                <a:shade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9" name="直接箭头连接符 8">
            <a:extLst>
              <a:ext uri="{FF2B5EF4-FFF2-40B4-BE49-F238E27FC236}">
                <a16:creationId xmlns:a16="http://schemas.microsoft.com/office/drawing/2014/main" id="{E443E9C2-E218-79FC-E45F-A31882F5B196}"/>
              </a:ext>
            </a:extLst>
          </p:cNvPr>
          <p:cNvCxnSpPr/>
          <p:nvPr/>
        </p:nvCxnSpPr>
        <p:spPr>
          <a:xfrm flipV="1">
            <a:off x="6096000" y="2817495"/>
            <a:ext cx="1108075" cy="6985"/>
          </a:xfrm>
          <a:prstGeom prst="straightConnector1">
            <a:avLst/>
          </a:prstGeom>
          <a:ln w="69850" cmpd="sng">
            <a:solidFill>
              <a:schemeClr val="accent1">
                <a:shade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a:extLst>
              <a:ext uri="{FF2B5EF4-FFF2-40B4-BE49-F238E27FC236}">
                <a16:creationId xmlns:a16="http://schemas.microsoft.com/office/drawing/2014/main" id="{1D650E07-74DA-7659-5DC5-4C8F1030838B}"/>
              </a:ext>
            </a:extLst>
          </p:cNvPr>
          <p:cNvCxnSpPr/>
          <p:nvPr/>
        </p:nvCxnSpPr>
        <p:spPr>
          <a:xfrm flipV="1">
            <a:off x="6096000" y="5024755"/>
            <a:ext cx="1108075" cy="6985"/>
          </a:xfrm>
          <a:prstGeom prst="straightConnector1">
            <a:avLst/>
          </a:prstGeom>
          <a:ln w="69850" cmpd="sng">
            <a:solidFill>
              <a:schemeClr val="accent1">
                <a:shade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1" name="直接箭头连接符 10">
            <a:extLst>
              <a:ext uri="{FF2B5EF4-FFF2-40B4-BE49-F238E27FC236}">
                <a16:creationId xmlns:a16="http://schemas.microsoft.com/office/drawing/2014/main" id="{E0DAF7B7-05BF-AD39-3BCD-6E1200C1A4AD}"/>
              </a:ext>
            </a:extLst>
          </p:cNvPr>
          <p:cNvCxnSpPr/>
          <p:nvPr/>
        </p:nvCxnSpPr>
        <p:spPr>
          <a:xfrm flipV="1">
            <a:off x="6096000" y="6203315"/>
            <a:ext cx="1108075" cy="6985"/>
          </a:xfrm>
          <a:prstGeom prst="straightConnector1">
            <a:avLst/>
          </a:prstGeom>
          <a:ln w="69850" cmpd="sng">
            <a:solidFill>
              <a:schemeClr val="accent1">
                <a:shade val="50000"/>
              </a:schemeClr>
            </a:solidFill>
            <a:prstDash val="solid"/>
            <a:tailEnd type="arrow"/>
          </a:ln>
        </p:spPr>
        <p:style>
          <a:lnRef idx="2">
            <a:schemeClr val="accent1"/>
          </a:lnRef>
          <a:fillRef idx="0">
            <a:srgbClr val="FFFFFF"/>
          </a:fillRef>
          <a:effectRef idx="0">
            <a:srgbClr val="FFFFFF"/>
          </a:effectRef>
          <a:fontRef idx="minor">
            <a:schemeClr val="tx1"/>
          </a:fontRef>
        </p:style>
      </p:cxnSp>
      <p:sp>
        <p:nvSpPr>
          <p:cNvPr id="12" name="文本框 11">
            <a:extLst>
              <a:ext uri="{FF2B5EF4-FFF2-40B4-BE49-F238E27FC236}">
                <a16:creationId xmlns:a16="http://schemas.microsoft.com/office/drawing/2014/main" id="{2D8EEE65-A6CC-501C-8D7F-755E8A3CEE92}"/>
              </a:ext>
            </a:extLst>
          </p:cNvPr>
          <p:cNvSpPr txBox="1"/>
          <p:nvPr/>
        </p:nvSpPr>
        <p:spPr>
          <a:xfrm>
            <a:off x="8175767" y="1080452"/>
            <a:ext cx="4064000" cy="5249545"/>
          </a:xfrm>
          <a:prstGeom prst="rect">
            <a:avLst/>
          </a:prstGeom>
          <a:noFill/>
        </p:spPr>
        <p:txBody>
          <a:bodyPr wrap="square" rtlCol="0">
            <a:noAutofit/>
          </a:bodyPr>
          <a:lstStyle/>
          <a:p>
            <a:r>
              <a:rPr lang="en-US" altLang="zh-CN" dirty="0"/>
              <a:t>                                                                         </a:t>
            </a:r>
          </a:p>
          <a:p>
            <a:r>
              <a:rPr lang="en-US" altLang="zh-CN" sz="2000" dirty="0"/>
              <a:t> </a:t>
            </a:r>
            <a:r>
              <a:rPr lang="zh-CN" altLang="en-US" sz="2000" dirty="0"/>
              <a:t>解决了</a:t>
            </a:r>
            <a:r>
              <a:rPr lang="zh-CN" altLang="en-US" sz="2000" dirty="0">
                <a:solidFill>
                  <a:srgbClr val="FF0000"/>
                </a:solidFill>
              </a:rPr>
              <a:t>定位漂移严重与围栏误</a:t>
            </a:r>
            <a:r>
              <a:rPr lang="en-US" altLang="zh-CN" sz="2000" dirty="0">
                <a:solidFill>
                  <a:srgbClr val="FF0000"/>
                </a:solidFill>
              </a:rPr>
              <a:t>                                                  </a:t>
            </a:r>
            <a:r>
              <a:rPr lang="zh-CN" altLang="en-US" sz="2000" dirty="0">
                <a:solidFill>
                  <a:srgbClr val="FF0000"/>
                </a:solidFill>
              </a:rPr>
              <a:t>报</a:t>
            </a:r>
            <a:r>
              <a:rPr lang="zh-CN" altLang="en-US" sz="2000" dirty="0"/>
              <a:t>的问题</a:t>
            </a:r>
          </a:p>
          <a:p>
            <a:endParaRPr lang="zh-CN" altLang="en-US" sz="2000" dirty="0"/>
          </a:p>
          <a:p>
            <a:endParaRPr lang="zh-CN" altLang="en-US" sz="2000" dirty="0"/>
          </a:p>
          <a:p>
            <a:r>
              <a:rPr lang="zh-CN" altLang="en-US" sz="2000" dirty="0"/>
              <a:t>解决了</a:t>
            </a:r>
            <a:r>
              <a:rPr lang="zh-CN" altLang="en-US" sz="2000" dirty="0">
                <a:solidFill>
                  <a:srgbClr val="FF0000"/>
                </a:solidFill>
              </a:rPr>
              <a:t>应用包冗余与臃肿</a:t>
            </a:r>
            <a:r>
              <a:rPr lang="zh-CN" altLang="en-US" sz="2000" dirty="0"/>
              <a:t>的问题</a:t>
            </a:r>
          </a:p>
          <a:p>
            <a:endParaRPr lang="zh-CN" altLang="en-US" sz="2000" dirty="0"/>
          </a:p>
          <a:p>
            <a:endParaRPr lang="zh-CN" altLang="en-US" sz="2000" dirty="0"/>
          </a:p>
          <a:p>
            <a:r>
              <a:rPr lang="zh-CN" altLang="en-US" sz="2000" dirty="0"/>
              <a:t>解决了</a:t>
            </a:r>
            <a:r>
              <a:rPr lang="zh-CN" altLang="en-US" sz="2000" dirty="0">
                <a:solidFill>
                  <a:srgbClr val="FF0000"/>
                </a:solidFill>
              </a:rPr>
              <a:t>穿戴设备续航短与后台资源占用高</a:t>
            </a:r>
            <a:r>
              <a:rPr lang="zh-CN" altLang="en-US" sz="2000" dirty="0"/>
              <a:t>的问题</a:t>
            </a:r>
          </a:p>
          <a:p>
            <a:endParaRPr lang="zh-CN" altLang="en-US" sz="2000" dirty="0"/>
          </a:p>
          <a:p>
            <a:endParaRPr lang="zh-CN" altLang="en-US" sz="2000" dirty="0"/>
          </a:p>
          <a:p>
            <a:r>
              <a:rPr lang="zh-CN" altLang="en-US" sz="2000" dirty="0"/>
              <a:t>降低专业数据分析</a:t>
            </a:r>
            <a:r>
              <a:rPr lang="zh-CN" altLang="en-US" sz="2000" dirty="0">
                <a:solidFill>
                  <a:srgbClr val="FF0000"/>
                </a:solidFill>
              </a:rPr>
              <a:t>门槛</a:t>
            </a:r>
            <a:r>
              <a:rPr lang="zh-CN" altLang="en-US" sz="2000" dirty="0"/>
              <a:t>，实现</a:t>
            </a:r>
            <a:r>
              <a:rPr lang="zh-CN" altLang="en-US" sz="2000" dirty="0">
                <a:solidFill>
                  <a:srgbClr val="FF0000"/>
                </a:solidFill>
              </a:rPr>
              <a:t>自然语言</a:t>
            </a:r>
            <a:r>
              <a:rPr lang="zh-CN" altLang="en-US" sz="2000" dirty="0"/>
              <a:t>交互。</a:t>
            </a:r>
            <a:endParaRPr lang="en-US" altLang="zh-CN" sz="2000" dirty="0"/>
          </a:p>
          <a:p>
            <a:endParaRPr lang="zh-CN" altLang="en-US" sz="2000" dirty="0"/>
          </a:p>
          <a:p>
            <a:r>
              <a:rPr lang="zh-CN" altLang="en-US" sz="2000" dirty="0"/>
              <a:t>通过</a:t>
            </a:r>
            <a:r>
              <a:rPr lang="zh-CN" altLang="en-US" sz="2000" dirty="0">
                <a:solidFill>
                  <a:srgbClr val="FF0000"/>
                </a:solidFill>
              </a:rPr>
              <a:t>读写分离</a:t>
            </a:r>
            <a:r>
              <a:rPr lang="zh-CN" altLang="en-US" sz="2000" dirty="0"/>
              <a:t>解决</a:t>
            </a:r>
            <a:r>
              <a:rPr lang="zh-CN" altLang="en-US" sz="2000" dirty="0">
                <a:solidFill>
                  <a:srgbClr val="FF0000"/>
                </a:solidFill>
              </a:rPr>
              <a:t>高并发写入</a:t>
            </a:r>
            <a:r>
              <a:rPr lang="zh-CN" altLang="en-US" sz="2000" dirty="0"/>
              <a:t>难题，保证了用户操作的极致流畅。</a:t>
            </a:r>
          </a:p>
        </p:txBody>
      </p:sp>
    </p:spTree>
    <p:extLst>
      <p:ext uri="{BB962C8B-B14F-4D97-AF65-F5344CB8AC3E}">
        <p14:creationId xmlns:p14="http://schemas.microsoft.com/office/powerpoint/2010/main" val="78388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28">
            <a:extLst>
              <a:ext uri="{FF2B5EF4-FFF2-40B4-BE49-F238E27FC236}">
                <a16:creationId xmlns:a16="http://schemas.microsoft.com/office/drawing/2014/main" id="{B01D47E0-AA7B-9531-ED0B-35E8C0B414EB}"/>
              </a:ext>
            </a:extLst>
          </p:cNvPr>
          <p:cNvSpPr/>
          <p:nvPr/>
        </p:nvSpPr>
        <p:spPr>
          <a:xfrm>
            <a:off x="5937884" y="2285999"/>
            <a:ext cx="5242560" cy="2768144"/>
          </a:xfrm>
          <a:prstGeom prst="roundRect">
            <a:avLst/>
          </a:prstGeom>
          <a:solidFill>
            <a:schemeClr val="accent6">
              <a:lumMod val="60000"/>
              <a:lumOff val="40000"/>
            </a:schemeClr>
          </a:solidFill>
          <a:ln w="31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24">
            <a:extLst>
              <a:ext uri="{FF2B5EF4-FFF2-40B4-BE49-F238E27FC236}">
                <a16:creationId xmlns:a16="http://schemas.microsoft.com/office/drawing/2014/main" id="{4DBFAAC6-02E1-342C-4484-67CCBDBA1674}"/>
              </a:ext>
            </a:extLst>
          </p:cNvPr>
          <p:cNvSpPr/>
          <p:nvPr/>
        </p:nvSpPr>
        <p:spPr>
          <a:xfrm>
            <a:off x="469265" y="2285999"/>
            <a:ext cx="5451791" cy="2768143"/>
          </a:xfrm>
          <a:prstGeom prst="roundRect">
            <a:avLst/>
          </a:prstGeom>
          <a:solidFill>
            <a:schemeClr val="accent6">
              <a:lumMod val="20000"/>
              <a:lumOff val="80000"/>
            </a:schemeClr>
          </a:solidFill>
          <a:ln w="57150">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深度视觉·原创设计 https://www.docer.com/works?userid=22383862">
            <a:extLst>
              <a:ext uri="{FF2B5EF4-FFF2-40B4-BE49-F238E27FC236}">
                <a16:creationId xmlns:a16="http://schemas.microsoft.com/office/drawing/2014/main" id="{D494A994-B596-DB33-AFA7-1AAF6A9C3A1F}"/>
              </a:ext>
            </a:extLst>
          </p:cNvPr>
          <p:cNvSpPr/>
          <p:nvPr/>
        </p:nvSpPr>
        <p:spPr>
          <a:xfrm>
            <a:off x="469264" y="577850"/>
            <a:ext cx="619061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04</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产品不足和解决方法</a:t>
            </a:r>
            <a:endParaRPr lang="zh-CN" sz="3600" b="1" noProof="1">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endParaRPr>
          </a:p>
        </p:txBody>
      </p:sp>
      <p:sp>
        <p:nvSpPr>
          <p:cNvPr id="22" name="文本框 21">
            <a:extLst>
              <a:ext uri="{FF2B5EF4-FFF2-40B4-BE49-F238E27FC236}">
                <a16:creationId xmlns:a16="http://schemas.microsoft.com/office/drawing/2014/main" id="{07F9AB78-559C-D887-71CE-BA85C3874B56}"/>
              </a:ext>
            </a:extLst>
          </p:cNvPr>
          <p:cNvSpPr txBox="1"/>
          <p:nvPr/>
        </p:nvSpPr>
        <p:spPr>
          <a:xfrm>
            <a:off x="469264" y="1537454"/>
            <a:ext cx="6096000" cy="584775"/>
          </a:xfrm>
          <a:prstGeom prst="rect">
            <a:avLst/>
          </a:prstGeom>
          <a:noFill/>
        </p:spPr>
        <p:txBody>
          <a:bodyPr wrap="square">
            <a:spAutoFit/>
          </a:bodyPr>
          <a:lstStyle/>
          <a:p>
            <a:pPr algn="l"/>
            <a:r>
              <a:rPr lang="zh-CN" altLang="en-US" sz="3200" b="1" i="0" dirty="0">
                <a:effectLst/>
                <a:latin typeface="Noto Sans SC" panose="020B0200000000000000" pitchFamily="34" charset="-122"/>
                <a:ea typeface="Noto Sans SC" panose="020B0200000000000000" pitchFamily="34" charset="-122"/>
              </a:rPr>
              <a:t>地面还能飘，地下直接“瞎”</a:t>
            </a:r>
          </a:p>
        </p:txBody>
      </p:sp>
      <p:sp>
        <p:nvSpPr>
          <p:cNvPr id="24" name="文本框 23">
            <a:extLst>
              <a:ext uri="{FF2B5EF4-FFF2-40B4-BE49-F238E27FC236}">
                <a16:creationId xmlns:a16="http://schemas.microsoft.com/office/drawing/2014/main" id="{617BC49F-B6CE-657E-3C59-7273E26D3D3B}"/>
              </a:ext>
            </a:extLst>
          </p:cNvPr>
          <p:cNvSpPr txBox="1"/>
          <p:nvPr/>
        </p:nvSpPr>
        <p:spPr>
          <a:xfrm>
            <a:off x="603571" y="2668873"/>
            <a:ext cx="5040943" cy="2246769"/>
          </a:xfrm>
          <a:prstGeom prst="rect">
            <a:avLst/>
          </a:prstGeom>
          <a:noFill/>
          <a:ln w="3175">
            <a:noFill/>
          </a:ln>
        </p:spPr>
        <p:txBody>
          <a:bodyPr wrap="square">
            <a:spAutoFit/>
          </a:bodyPr>
          <a:lstStyle/>
          <a:p>
            <a:pPr algn="l"/>
            <a:br>
              <a:rPr lang="zh-CN" altLang="en-US" b="0" i="0" dirty="0">
                <a:solidFill>
                  <a:schemeClr val="bg1"/>
                </a:solidFill>
                <a:effectLst/>
                <a:latin typeface="Orbitron"/>
                <a:ea typeface="Noto Sans SC" panose="020B0200000000000000" pitchFamily="34" charset="-122"/>
              </a:rPr>
            </a:br>
            <a:r>
              <a:rPr lang="zh-CN" altLang="en-US" b="0" i="0" dirty="0">
                <a:effectLst/>
                <a:latin typeface="Orbitron"/>
                <a:ea typeface="Noto Sans SC" panose="020B0200000000000000" pitchFamily="34" charset="-122"/>
              </a:rPr>
              <a:t>痛点：信号盲区</a:t>
            </a:r>
            <a:endParaRPr lang="en-US" altLang="zh-CN" b="0" i="0" dirty="0">
              <a:effectLst/>
              <a:latin typeface="Orbitron"/>
              <a:ea typeface="Noto Sans SC" panose="020B0200000000000000" pitchFamily="34" charset="-122"/>
            </a:endParaRPr>
          </a:p>
          <a:p>
            <a:pPr algn="l"/>
            <a:r>
              <a:rPr lang="zh-CN" altLang="en-US" b="1" i="0" dirty="0">
                <a:effectLst/>
                <a:latin typeface="Noto Sans SC" panose="020B0200000000000000" pitchFamily="34" charset="-122"/>
                <a:ea typeface="Noto Sans SC" panose="020B0200000000000000" pitchFamily="34" charset="-122"/>
              </a:rPr>
              <a:t>❌ </a:t>
            </a:r>
            <a:r>
              <a:rPr lang="en-US" altLang="zh-CN" b="1" i="0" dirty="0">
                <a:effectLst/>
                <a:latin typeface="Noto Sans SC" panose="020B0200000000000000" pitchFamily="34" charset="-122"/>
                <a:ea typeface="Noto Sans SC" panose="020B0200000000000000" pitchFamily="34" charset="-122"/>
              </a:rPr>
              <a:t>GPS = 0</a:t>
            </a:r>
          </a:p>
          <a:p>
            <a:pPr algn="l"/>
            <a:r>
              <a:rPr lang="zh-CN" altLang="en-US" sz="1400" b="0" i="0" dirty="0">
                <a:effectLst/>
                <a:latin typeface="Noto Sans SC" panose="020B0200000000000000" pitchFamily="34" charset="-122"/>
                <a:ea typeface="Noto Sans SC" panose="020B0200000000000000" pitchFamily="34" charset="-122"/>
              </a:rPr>
              <a:t>卫星信号穿透不了岩层 </a:t>
            </a:r>
            <a:r>
              <a:rPr lang="en-US" altLang="zh-CN" sz="1400" b="0" i="0" dirty="0">
                <a:effectLst/>
                <a:latin typeface="Noto Sans SC" panose="020B0200000000000000" pitchFamily="34" charset="-122"/>
                <a:ea typeface="Noto Sans SC" panose="020B0200000000000000" pitchFamily="34" charset="-122"/>
              </a:rPr>
              <a:t>/ </a:t>
            </a:r>
            <a:r>
              <a:rPr lang="zh-CN" altLang="en-US" sz="1400" b="0" i="0" dirty="0">
                <a:effectLst/>
                <a:latin typeface="Noto Sans SC" panose="020B0200000000000000" pitchFamily="34" charset="-122"/>
                <a:ea typeface="Noto Sans SC" panose="020B0200000000000000" pitchFamily="34" charset="-122"/>
              </a:rPr>
              <a:t>混凝土</a:t>
            </a:r>
          </a:p>
          <a:p>
            <a:pPr algn="l"/>
            <a:endParaRPr lang="en-US" altLang="zh-CN" b="1" i="0" dirty="0">
              <a:effectLst/>
              <a:latin typeface="Noto Sans SC" panose="020B0200000000000000" pitchFamily="34" charset="-122"/>
              <a:ea typeface="Noto Sans SC" panose="020B0200000000000000" pitchFamily="34" charset="-122"/>
            </a:endParaRPr>
          </a:p>
          <a:p>
            <a:pPr algn="l"/>
            <a:endParaRPr lang="en-US" altLang="zh-CN" b="1" dirty="0">
              <a:latin typeface="Noto Sans SC" panose="020B0200000000000000" pitchFamily="34" charset="-122"/>
              <a:ea typeface="Noto Sans SC" panose="020B0200000000000000" pitchFamily="34" charset="-122"/>
            </a:endParaRPr>
          </a:p>
          <a:p>
            <a:pPr algn="l"/>
            <a:endParaRPr lang="en-US" altLang="zh-CN" b="1" i="0" dirty="0">
              <a:effectLst/>
              <a:latin typeface="Noto Sans SC" panose="020B0200000000000000" pitchFamily="34" charset="-122"/>
              <a:ea typeface="Noto Sans SC" panose="020B0200000000000000" pitchFamily="34" charset="-122"/>
            </a:endParaRPr>
          </a:p>
          <a:p>
            <a:pPr algn="l"/>
            <a:r>
              <a:rPr lang="zh-CN" altLang="en-US" b="1" i="0" dirty="0">
                <a:effectLst/>
                <a:latin typeface="Noto Sans SC" panose="020B0200000000000000" pitchFamily="34" charset="-122"/>
                <a:ea typeface="Noto Sans SC" panose="020B0200000000000000" pitchFamily="34" charset="-122"/>
              </a:rPr>
              <a:t>后果：宠物位置丢失，无法及时找到</a:t>
            </a:r>
          </a:p>
        </p:txBody>
      </p:sp>
      <p:sp>
        <p:nvSpPr>
          <p:cNvPr id="26" name="椭圆 25">
            <a:extLst>
              <a:ext uri="{FF2B5EF4-FFF2-40B4-BE49-F238E27FC236}">
                <a16:creationId xmlns:a16="http://schemas.microsoft.com/office/drawing/2014/main" id="{4300059A-2277-8128-D4C4-00AED0CEC732}"/>
              </a:ext>
            </a:extLst>
          </p:cNvPr>
          <p:cNvSpPr/>
          <p:nvPr/>
        </p:nvSpPr>
        <p:spPr>
          <a:xfrm>
            <a:off x="5644514" y="3459797"/>
            <a:ext cx="586740" cy="5892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vs</a:t>
            </a:r>
            <a:endParaRPr lang="zh-CN" altLang="en-US" dirty="0">
              <a:solidFill>
                <a:schemeClr val="tx1"/>
              </a:solidFill>
            </a:endParaRPr>
          </a:p>
        </p:txBody>
      </p:sp>
      <p:sp>
        <p:nvSpPr>
          <p:cNvPr id="28" name="文本框 27">
            <a:extLst>
              <a:ext uri="{FF2B5EF4-FFF2-40B4-BE49-F238E27FC236}">
                <a16:creationId xmlns:a16="http://schemas.microsoft.com/office/drawing/2014/main" id="{6ED60A1D-8A42-E1BE-33A6-F7EDAD324B31}"/>
              </a:ext>
            </a:extLst>
          </p:cNvPr>
          <p:cNvSpPr txBox="1"/>
          <p:nvPr/>
        </p:nvSpPr>
        <p:spPr>
          <a:xfrm>
            <a:off x="6248081" y="2668873"/>
            <a:ext cx="4840465" cy="2246769"/>
          </a:xfrm>
          <a:prstGeom prst="rect">
            <a:avLst/>
          </a:prstGeom>
          <a:noFill/>
        </p:spPr>
        <p:txBody>
          <a:bodyPr wrap="square">
            <a:spAutoFit/>
          </a:bodyPr>
          <a:lstStyle/>
          <a:p>
            <a:pPr algn="l"/>
            <a:br>
              <a:rPr lang="zh-CN" altLang="en-US" b="0" i="0" dirty="0">
                <a:solidFill>
                  <a:srgbClr val="34D399"/>
                </a:solidFill>
                <a:effectLst/>
                <a:latin typeface="Orbitron"/>
                <a:ea typeface="Noto Sans SC" panose="020B0200000000000000" pitchFamily="34" charset="-122"/>
              </a:rPr>
            </a:br>
            <a:r>
              <a:rPr lang="zh-CN" altLang="en-US" b="0" i="0" dirty="0">
                <a:solidFill>
                  <a:schemeClr val="bg1"/>
                </a:solidFill>
                <a:effectLst/>
                <a:latin typeface="Orbitron"/>
                <a:ea typeface="Noto Sans SC" panose="020B0200000000000000" pitchFamily="34" charset="-122"/>
              </a:rPr>
              <a:t>解法：自主推算</a:t>
            </a:r>
            <a:endParaRPr lang="en-US" altLang="zh-CN" b="0" i="0" dirty="0">
              <a:solidFill>
                <a:schemeClr val="bg1"/>
              </a:solidFill>
              <a:effectLst/>
              <a:latin typeface="Orbitron"/>
              <a:ea typeface="Noto Sans SC" panose="020B0200000000000000" pitchFamily="34" charset="-122"/>
            </a:endParaRPr>
          </a:p>
          <a:p>
            <a:pPr algn="l"/>
            <a:r>
              <a:rPr lang="zh-CN" altLang="en-US" b="1" i="0" dirty="0">
                <a:solidFill>
                  <a:schemeClr val="bg1"/>
                </a:solidFill>
                <a:effectLst/>
                <a:latin typeface="Noto Sans SC" panose="020B0200000000000000" pitchFamily="34" charset="-122"/>
                <a:ea typeface="Noto Sans SC" panose="020B0200000000000000" pitchFamily="34" charset="-122"/>
              </a:rPr>
              <a:t>✅ </a:t>
            </a:r>
            <a:r>
              <a:rPr lang="en-US" altLang="zh-CN" b="1" i="0" dirty="0">
                <a:solidFill>
                  <a:schemeClr val="bg1"/>
                </a:solidFill>
                <a:effectLst/>
                <a:latin typeface="Noto Sans SC" panose="020B0200000000000000" pitchFamily="34" charset="-122"/>
                <a:ea typeface="Noto Sans SC" panose="020B0200000000000000" pitchFamily="34" charset="-122"/>
              </a:rPr>
              <a:t> </a:t>
            </a:r>
            <a:r>
              <a:rPr lang="zh-CN" altLang="en-US" b="1" i="0" dirty="0">
                <a:solidFill>
                  <a:schemeClr val="bg1"/>
                </a:solidFill>
                <a:effectLst/>
                <a:latin typeface="Noto Sans SC" panose="020B0200000000000000" pitchFamily="34" charset="-122"/>
                <a:ea typeface="Noto Sans SC" panose="020B0200000000000000" pitchFamily="34" charset="-122"/>
              </a:rPr>
              <a:t>惯性导航</a:t>
            </a:r>
          </a:p>
          <a:p>
            <a:pPr algn="l"/>
            <a:r>
              <a:rPr lang="zh-CN" altLang="en-US" sz="1400" b="0" i="0" dirty="0">
                <a:solidFill>
                  <a:schemeClr val="bg1"/>
                </a:solidFill>
                <a:effectLst/>
                <a:latin typeface="Noto Sans SC" panose="020B0200000000000000" pitchFamily="34" charset="-122"/>
                <a:ea typeface="Noto Sans SC" panose="020B0200000000000000" pitchFamily="34" charset="-122"/>
              </a:rPr>
              <a:t>靠陀螺仪 </a:t>
            </a:r>
            <a:r>
              <a:rPr lang="en-US" altLang="zh-CN" sz="1400" b="0" i="0" dirty="0">
                <a:solidFill>
                  <a:schemeClr val="bg1"/>
                </a:solidFill>
                <a:effectLst/>
                <a:latin typeface="Noto Sans SC" panose="020B0200000000000000" pitchFamily="34" charset="-122"/>
                <a:ea typeface="Noto Sans SC" panose="020B0200000000000000" pitchFamily="34" charset="-122"/>
              </a:rPr>
              <a:t>+ </a:t>
            </a:r>
            <a:r>
              <a:rPr lang="zh-CN" altLang="en-US" sz="1400" b="0" i="0" dirty="0">
                <a:solidFill>
                  <a:schemeClr val="bg1"/>
                </a:solidFill>
                <a:effectLst/>
                <a:latin typeface="Noto Sans SC" panose="020B0200000000000000" pitchFamily="34" charset="-122"/>
                <a:ea typeface="Noto Sans SC" panose="020B0200000000000000" pitchFamily="34" charset="-122"/>
              </a:rPr>
              <a:t>加速度计自主推算轨迹</a:t>
            </a:r>
            <a:endParaRPr lang="en-US" altLang="zh-CN" sz="1400" b="0" i="0" dirty="0">
              <a:solidFill>
                <a:schemeClr val="bg1"/>
              </a:solidFill>
              <a:effectLst/>
              <a:latin typeface="Noto Sans SC" panose="020B0200000000000000" pitchFamily="34" charset="-122"/>
              <a:ea typeface="Noto Sans SC" panose="020B0200000000000000" pitchFamily="34" charset="-122"/>
            </a:endParaRPr>
          </a:p>
          <a:p>
            <a:pPr algn="l"/>
            <a:endParaRPr lang="en-US" altLang="zh-CN" dirty="0">
              <a:solidFill>
                <a:schemeClr val="bg1"/>
              </a:solidFill>
              <a:latin typeface="Noto Sans SC" panose="020B0200000000000000" pitchFamily="34" charset="-122"/>
              <a:ea typeface="Noto Sans SC" panose="020B0200000000000000" pitchFamily="34" charset="-122"/>
            </a:endParaRPr>
          </a:p>
          <a:p>
            <a:pPr algn="l"/>
            <a:endParaRPr lang="en-US" altLang="zh-CN" dirty="0">
              <a:solidFill>
                <a:schemeClr val="bg1"/>
              </a:solidFill>
              <a:latin typeface="Noto Sans SC" panose="020B0200000000000000" pitchFamily="34" charset="-122"/>
              <a:ea typeface="Noto Sans SC" panose="020B0200000000000000" pitchFamily="34" charset="-122"/>
            </a:endParaRPr>
          </a:p>
          <a:p>
            <a:pPr algn="l"/>
            <a:endParaRPr lang="zh-CN" altLang="en-US" b="0" i="0" dirty="0">
              <a:solidFill>
                <a:schemeClr val="bg1"/>
              </a:solidFill>
              <a:effectLst/>
              <a:latin typeface="Noto Sans SC" panose="020B0200000000000000" pitchFamily="34" charset="-122"/>
              <a:ea typeface="Noto Sans SC" panose="020B0200000000000000" pitchFamily="34" charset="-122"/>
            </a:endParaRPr>
          </a:p>
          <a:p>
            <a:pPr algn="l"/>
            <a:r>
              <a:rPr lang="zh-CN" altLang="en-US" b="1" dirty="0">
                <a:solidFill>
                  <a:schemeClr val="bg1"/>
                </a:solidFill>
                <a:latin typeface="Noto Sans SC" panose="020B0200000000000000" pitchFamily="34" charset="-122"/>
                <a:ea typeface="Noto Sans SC" panose="020B0200000000000000" pitchFamily="34" charset="-122"/>
              </a:rPr>
              <a:t>解决</a:t>
            </a:r>
            <a:r>
              <a:rPr lang="zh-CN" altLang="en-US" b="1" i="0" dirty="0">
                <a:solidFill>
                  <a:schemeClr val="bg1"/>
                </a:solidFill>
                <a:effectLst/>
                <a:latin typeface="Noto Sans SC" panose="020B0200000000000000" pitchFamily="34" charset="-122"/>
                <a:ea typeface="Noto Sans SC" panose="020B0200000000000000" pitchFamily="34" charset="-122"/>
              </a:rPr>
              <a:t>：</a:t>
            </a:r>
            <a:r>
              <a:rPr lang="zh-CN" altLang="en-US" b="1" dirty="0">
                <a:solidFill>
                  <a:schemeClr val="bg1"/>
                </a:solidFill>
                <a:latin typeface="Noto Sans SC" panose="020B0200000000000000" pitchFamily="34" charset="-122"/>
                <a:ea typeface="Noto Sans SC" panose="020B0200000000000000" pitchFamily="34" charset="-122"/>
              </a:rPr>
              <a:t>新增</a:t>
            </a:r>
            <a:r>
              <a:rPr lang="zh-CN" altLang="en-US" b="1" i="0" dirty="0">
                <a:solidFill>
                  <a:schemeClr val="bg1"/>
                </a:solidFill>
                <a:effectLst/>
                <a:latin typeface="Noto Sans SC" panose="020B0200000000000000" pitchFamily="34" charset="-122"/>
                <a:ea typeface="Noto Sans SC" panose="020B0200000000000000" pitchFamily="34" charset="-122"/>
              </a:rPr>
              <a:t>惯导算法，千米级误差 </a:t>
            </a:r>
            <a:r>
              <a:rPr lang="zh-CN" altLang="en-US" b="1" i="0" dirty="0">
                <a:solidFill>
                  <a:schemeClr val="bg1"/>
                </a:solidFill>
                <a:effectLst/>
                <a:latin typeface="Orbitron"/>
                <a:ea typeface="Noto Sans SC" panose="020B0200000000000000" pitchFamily="34" charset="-122"/>
              </a:rPr>
              <a:t>＜</a:t>
            </a:r>
            <a:r>
              <a:rPr lang="en-US" altLang="zh-CN" b="1" i="0" dirty="0">
                <a:solidFill>
                  <a:schemeClr val="bg1"/>
                </a:solidFill>
                <a:effectLst/>
                <a:latin typeface="Orbitron"/>
                <a:ea typeface="Noto Sans SC" panose="020B0200000000000000" pitchFamily="34" charset="-122"/>
              </a:rPr>
              <a:t>5</a:t>
            </a:r>
            <a:r>
              <a:rPr lang="zh-CN" altLang="en-US" b="1" i="0" dirty="0">
                <a:solidFill>
                  <a:schemeClr val="bg1"/>
                </a:solidFill>
                <a:effectLst/>
                <a:latin typeface="Noto Sans SC" panose="020B0200000000000000" pitchFamily="34" charset="-122"/>
                <a:ea typeface="Noto Sans SC" panose="020B0200000000000000" pitchFamily="34" charset="-122"/>
              </a:rPr>
              <a:t> 米</a:t>
            </a:r>
          </a:p>
        </p:txBody>
      </p:sp>
    </p:spTree>
    <p:extLst>
      <p:ext uri="{BB962C8B-B14F-4D97-AF65-F5344CB8AC3E}">
        <p14:creationId xmlns:p14="http://schemas.microsoft.com/office/powerpoint/2010/main" val="3723234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584" name="深度视觉·原创设计 https://www.docer.com/works?userid=22383862"/>
          <p:cNvSpPr/>
          <p:nvPr/>
        </p:nvSpPr>
        <p:spPr>
          <a:xfrm flipH="1">
            <a:off x="10420066" y="5418161"/>
            <a:ext cx="1771934" cy="1439839"/>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noProof="1">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048585" name="深度视觉·原创设计 https://www.docer.com/works?userid=22383862"/>
          <p:cNvSpPr/>
          <p:nvPr/>
        </p:nvSpPr>
        <p:spPr>
          <a:xfrm rot="10800000" flipH="1">
            <a:off x="0" y="0"/>
            <a:ext cx="1296537" cy="1596788"/>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noProof="1">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048588" name="深度视觉·原创设计 https://www.docer.com/works?userid=22383862"/>
          <p:cNvSpPr txBox="1"/>
          <p:nvPr/>
        </p:nvSpPr>
        <p:spPr>
          <a:xfrm>
            <a:off x="1524000" y="1213040"/>
            <a:ext cx="9144000" cy="1445260"/>
          </a:xfrm>
          <a:prstGeom prst="rect">
            <a:avLst/>
          </a:prstGeom>
          <a:noFill/>
        </p:spPr>
        <p:txBody>
          <a:bodyPr wrap="square" rtlCol="0">
            <a:spAutoFit/>
          </a:bodyPr>
          <a:lstStyle/>
          <a:p>
            <a:pPr algn="ctr"/>
            <a:r>
              <a:rPr lang="zh-CN" sz="8800" b="1">
                <a:latin typeface="微软雅黑 Light" panose="020B0502040204020203" pitchFamily="34" charset="-122"/>
                <a:ea typeface="微软雅黑 Light" panose="020B0502040204020203" pitchFamily="34" charset="-122"/>
                <a:sym typeface="+mn-ea"/>
              </a:rPr>
              <a:t>感谢聆听</a:t>
            </a:r>
          </a:p>
        </p:txBody>
      </p:sp>
      <p:pic>
        <p:nvPicPr>
          <p:cNvPr id="3" name="图片 2"/>
          <p:cNvPicPr>
            <a:picLocks noChangeAspect="1"/>
          </p:cNvPicPr>
          <p:nvPr/>
        </p:nvPicPr>
        <p:blipFill>
          <a:blip r:embed="rId2"/>
          <a:stretch>
            <a:fillRect/>
          </a:stretch>
        </p:blipFill>
        <p:spPr>
          <a:xfrm>
            <a:off x="10541107" y="5258213"/>
            <a:ext cx="1250603" cy="1199437"/>
          </a:xfrm>
          <a:prstGeom prst="rect">
            <a:avLst/>
          </a:prstGeom>
          <a:effectLst>
            <a:outerShdw blurRad="50800" dist="50800" dir="5400000" algn="ctr" rotWithShape="0">
              <a:srgbClr val="000000">
                <a:alpha val="20000"/>
              </a:srgbClr>
            </a:outerShdw>
          </a:effectLst>
        </p:spPr>
      </p:pic>
      <p:sp>
        <p:nvSpPr>
          <p:cNvPr id="2" name="深度视觉·原创设计 https://www.docer.com/works?userid=22383862"/>
          <p:cNvSpPr txBox="1"/>
          <p:nvPr/>
        </p:nvSpPr>
        <p:spPr>
          <a:xfrm>
            <a:off x="4127500" y="4059555"/>
            <a:ext cx="4442460" cy="923290"/>
          </a:xfrm>
          <a:prstGeom prst="rect">
            <a:avLst/>
          </a:prstGeom>
          <a:noFill/>
        </p:spPr>
        <p:txBody>
          <a:bodyPr wrap="square" lIns="0" tIns="0" rIns="0" bIns="0" rtlCol="0">
            <a:spAutoFit/>
            <a:scene3d>
              <a:camera prst="orthographicFront"/>
              <a:lightRig rig="threePt" dir="t"/>
            </a:scene3d>
            <a:sp3d contourW="12700"/>
          </a:bodyPr>
          <a:lstStyle/>
          <a:p>
            <a:pPr algn="l">
              <a:lnSpc>
                <a:spcPct val="150000"/>
              </a:lnSpc>
            </a:pPr>
            <a:r>
              <a:rPr lang="zh-CN" sz="2800" b="1" noProof="1">
                <a:latin typeface="微软雅黑 Light" panose="020B0502040204020203" pitchFamily="34" charset="-122"/>
                <a:ea typeface="微软雅黑 Light" panose="020B0502040204020203" pitchFamily="34" charset="-122"/>
              </a:rPr>
              <a:t>团</a:t>
            </a:r>
            <a:r>
              <a:rPr lang="en-US" altLang="zh-CN" sz="2800" b="1" noProof="1">
                <a:latin typeface="微软雅黑 Light" panose="020B0502040204020203" pitchFamily="34" charset="-122"/>
                <a:ea typeface="微软雅黑 Light" panose="020B0502040204020203" pitchFamily="34" charset="-122"/>
              </a:rPr>
              <a:t>	</a:t>
            </a:r>
            <a:r>
              <a:rPr lang="zh-CN" sz="2800" b="1" noProof="1">
                <a:latin typeface="微软雅黑 Light" panose="020B0502040204020203" pitchFamily="34" charset="-122"/>
                <a:ea typeface="微软雅黑 Light" panose="020B0502040204020203" pitchFamily="34" charset="-122"/>
              </a:rPr>
              <a:t>队："灵动感知"团队</a:t>
            </a:r>
            <a:endParaRPr lang="zh-CN" b="1" noProof="1">
              <a:latin typeface="微软雅黑 Light" panose="020B0502040204020203" pitchFamily="34" charset="-122"/>
              <a:ea typeface="微软雅黑 Light" panose="020B0502040204020203" pitchFamily="34" charset="-122"/>
            </a:endParaRPr>
          </a:p>
          <a:p>
            <a:pPr algn="l">
              <a:lnSpc>
                <a:spcPct val="150000"/>
              </a:lnSpc>
            </a:pPr>
            <a:endParaRPr lang="zh-CN" sz="1200" b="1" noProof="1">
              <a:solidFill>
                <a:schemeClr val="bg1">
                  <a:lumMod val="50000"/>
                </a:schemeClr>
              </a:solidFill>
              <a:latin typeface="微软雅黑 Light" panose="020B0502040204020203" pitchFamily="34" charset="-122"/>
              <a:ea typeface="微软雅黑 Light" panose="020B0502040204020203" pitchFamily="34" charset="-122"/>
              <a:sym typeface="汉仪正圆-55W" panose="00020600040101010101" pitchFamily="18"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500"/>
                                  </p:stCondLst>
                                  <p:childTnLst>
                                    <p:set>
                                      <p:cBhvr>
                                        <p:cTn id="6" dur="1" fill="hold">
                                          <p:stCondLst>
                                            <p:cond delay="0"/>
                                          </p:stCondLst>
                                        </p:cTn>
                                        <p:tgtEl>
                                          <p:spTgt spid="1048588"/>
                                        </p:tgtEl>
                                        <p:attrNameLst>
                                          <p:attrName>style.visibility</p:attrName>
                                        </p:attrNameLst>
                                      </p:cBhvr>
                                      <p:to>
                                        <p:strVal val="visible"/>
                                      </p:to>
                                    </p:set>
                                    <p:animEffect transition="in" filter="wipe(down)">
                                      <p:cBhvr>
                                        <p:cTn id="7" dur="500"/>
                                        <p:tgtEl>
                                          <p:spTgt spid="1048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2" name="矩形 11"/>
          <p:cNvSpPr/>
          <p:nvPr/>
        </p:nvSpPr>
        <p:spPr>
          <a:xfrm>
            <a:off x="7409815" y="1063625"/>
            <a:ext cx="4645025" cy="2061210"/>
          </a:xfrm>
          <a:prstGeom prst="rect">
            <a:avLst/>
          </a:prstGeom>
        </p:spPr>
        <p:txBody>
          <a:bodyPr wrap="square">
            <a:spAutoFit/>
          </a:bodyPr>
          <a:lstStyle/>
          <a:p>
            <a:pPr>
              <a:buFont typeface="Arial" panose="020B0604020202020204" pitchFamily="34" charset="0"/>
              <a:buChar char="•"/>
            </a:pPr>
            <a:r>
              <a:rPr lang="zh-CN" altLang="en-US" sz="3200" b="1" dirty="0">
                <a:solidFill>
                  <a:srgbClr val="0F1115"/>
                </a:solidFill>
                <a:latin typeface="微软雅黑" panose="020B0503020204020204" pitchFamily="34" charset="-122"/>
                <a:ea typeface="微软雅黑" panose="020B0503020204020204" pitchFamily="34" charset="-122"/>
              </a:rPr>
              <a:t>数据支撑：</a:t>
            </a:r>
            <a:r>
              <a:rPr lang="zh-CN" altLang="en-US" sz="3200" dirty="0">
                <a:solidFill>
                  <a:srgbClr val="0070C0"/>
                </a:solidFill>
                <a:latin typeface="微软雅黑" panose="020B0503020204020204" pitchFamily="34" charset="-122"/>
                <a:ea typeface="微软雅黑" panose="020B0503020204020204" pitchFamily="34" charset="-122"/>
              </a:rPr>
              <a:t>权威报告</a:t>
            </a:r>
            <a:r>
              <a:rPr lang="zh-CN" altLang="en-US" sz="3200" dirty="0">
                <a:solidFill>
                  <a:srgbClr val="0F1115"/>
                </a:solidFill>
                <a:latin typeface="微软雅黑" panose="020B0503020204020204" pitchFamily="34" charset="-122"/>
                <a:ea typeface="微软雅黑" panose="020B0503020204020204" pitchFamily="34" charset="-122"/>
              </a:rPr>
              <a:t>显示，宠物</a:t>
            </a:r>
            <a:r>
              <a:rPr lang="zh-CN" altLang="en-US" sz="3200" dirty="0">
                <a:solidFill>
                  <a:srgbClr val="FF0000"/>
                </a:solidFill>
                <a:latin typeface="微软雅黑" panose="020B0503020204020204" pitchFamily="34" charset="-122"/>
                <a:ea typeface="微软雅黑" panose="020B0503020204020204" pitchFamily="34" charset="-122"/>
              </a:rPr>
              <a:t>走失和健康</a:t>
            </a:r>
            <a:r>
              <a:rPr lang="zh-CN" altLang="en-US" sz="3200" dirty="0">
                <a:solidFill>
                  <a:srgbClr val="0F1115"/>
                </a:solidFill>
                <a:latin typeface="微软雅黑" panose="020B0503020204020204" pitchFamily="34" charset="-122"/>
                <a:ea typeface="微软雅黑" panose="020B0503020204020204" pitchFamily="34" charset="-122"/>
              </a:rPr>
              <a:t>状态被忽视是爱宠人士最头痛的</a:t>
            </a:r>
            <a:r>
              <a:rPr lang="zh-CN" altLang="en-US" sz="3200" dirty="0">
                <a:solidFill>
                  <a:srgbClr val="0070C0"/>
                </a:solidFill>
                <a:latin typeface="微软雅黑" panose="020B0503020204020204" pitchFamily="34" charset="-122"/>
                <a:ea typeface="微软雅黑" panose="020B0503020204020204" pitchFamily="34" charset="-122"/>
              </a:rPr>
              <a:t>两大问题。</a:t>
            </a:r>
          </a:p>
        </p:txBody>
      </p:sp>
      <p:sp>
        <p:nvSpPr>
          <p:cNvPr id="13" name="深度视觉·原创设计 https://www.docer.com/works?userid=22383862"/>
          <p:cNvSpPr/>
          <p:nvPr/>
        </p:nvSpPr>
        <p:spPr>
          <a:xfrm>
            <a:off x="598805" y="242570"/>
            <a:ext cx="4438650"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01</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市场背景</a:t>
            </a:r>
            <a:endParaRPr lang="zh-CN" sz="3600" b="1" noProof="1">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endParaRPr>
          </a:p>
        </p:txBody>
      </p:sp>
      <p:pic>
        <p:nvPicPr>
          <p:cNvPr id="7" name="图片 6" descr="0fcdf1d26aa3ec37bb6c7d4b5d1144ce"/>
          <p:cNvPicPr>
            <a:picLocks noChangeAspect="1"/>
          </p:cNvPicPr>
          <p:nvPr/>
        </p:nvPicPr>
        <p:blipFill>
          <a:blip r:embed="rId2"/>
          <a:stretch>
            <a:fillRect/>
          </a:stretch>
        </p:blipFill>
        <p:spPr>
          <a:xfrm>
            <a:off x="281940" y="871855"/>
            <a:ext cx="3920490" cy="5923280"/>
          </a:xfrm>
          <a:prstGeom prst="rect">
            <a:avLst/>
          </a:prstGeom>
        </p:spPr>
      </p:pic>
      <p:pic>
        <p:nvPicPr>
          <p:cNvPr id="8" name="图片 7" descr="d31f733e90b7c99a91f840cb8a6ecd7b"/>
          <p:cNvPicPr>
            <a:picLocks noChangeAspect="1"/>
          </p:cNvPicPr>
          <p:nvPr/>
        </p:nvPicPr>
        <p:blipFill>
          <a:blip r:embed="rId3"/>
          <a:stretch>
            <a:fillRect/>
          </a:stretch>
        </p:blipFill>
        <p:spPr>
          <a:xfrm>
            <a:off x="4046855" y="965200"/>
            <a:ext cx="3249295" cy="5829935"/>
          </a:xfrm>
          <a:prstGeom prst="rect">
            <a:avLst/>
          </a:prstGeom>
        </p:spPr>
      </p:pic>
      <p:sp>
        <p:nvSpPr>
          <p:cNvPr id="5" name="矩形 4"/>
          <p:cNvSpPr/>
          <p:nvPr/>
        </p:nvSpPr>
        <p:spPr>
          <a:xfrm>
            <a:off x="6011545" y="1344930"/>
            <a:ext cx="591820" cy="281305"/>
          </a:xfrm>
          <a:prstGeom prst="rect">
            <a:avLst/>
          </a:prstGeom>
          <a:noFill/>
          <a:ln w="34925">
            <a:solidFill>
              <a:srgbClr val="FF0000"/>
            </a:solidFill>
          </a:ln>
          <a:extLst>
            <a:ext uri="{909E8E84-426E-40DD-AFC4-6F175D3DCCD1}">
              <a14:hiddenFill xmlns:a14="http://schemas.microsoft.com/office/drawing/2010/main">
                <a:solidFill>
                  <a:srgbClr val="FF0000"/>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矩形 5"/>
          <p:cNvSpPr/>
          <p:nvPr/>
        </p:nvSpPr>
        <p:spPr>
          <a:xfrm>
            <a:off x="4089400" y="1063625"/>
            <a:ext cx="2684145" cy="281305"/>
          </a:xfrm>
          <a:prstGeom prst="rect">
            <a:avLst/>
          </a:prstGeom>
          <a:noFill/>
          <a:ln w="34925">
            <a:solidFill>
              <a:srgbClr val="FF0000"/>
            </a:solidFill>
          </a:ln>
          <a:extLst>
            <a:ext uri="{909E8E84-426E-40DD-AFC4-6F175D3DCCD1}">
              <a14:hiddenFill xmlns:a14="http://schemas.microsoft.com/office/drawing/2010/main">
                <a:solidFill>
                  <a:srgbClr val="FF0000"/>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矩形 9"/>
          <p:cNvSpPr/>
          <p:nvPr/>
        </p:nvSpPr>
        <p:spPr>
          <a:xfrm>
            <a:off x="1076960" y="5361940"/>
            <a:ext cx="3012440" cy="281305"/>
          </a:xfrm>
          <a:prstGeom prst="rect">
            <a:avLst/>
          </a:prstGeom>
          <a:noFill/>
          <a:ln w="34925">
            <a:solidFill>
              <a:srgbClr val="FF0000"/>
            </a:solidFill>
          </a:ln>
          <a:extLst>
            <a:ext uri="{909E8E84-426E-40DD-AFC4-6F175D3DCCD1}">
              <a14:hiddenFill xmlns:a14="http://schemas.microsoft.com/office/drawing/2010/main">
                <a:solidFill>
                  <a:srgbClr val="FF0000"/>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 name="矩形 13"/>
          <p:cNvSpPr/>
          <p:nvPr/>
        </p:nvSpPr>
        <p:spPr>
          <a:xfrm>
            <a:off x="485140" y="5643245"/>
            <a:ext cx="1352550" cy="281305"/>
          </a:xfrm>
          <a:prstGeom prst="rect">
            <a:avLst/>
          </a:prstGeom>
          <a:noFill/>
          <a:ln w="34925">
            <a:solidFill>
              <a:srgbClr val="FF0000"/>
            </a:solidFill>
          </a:ln>
          <a:extLst>
            <a:ext uri="{909E8E84-426E-40DD-AFC4-6F175D3DCCD1}">
              <a14:hiddenFill xmlns:a14="http://schemas.microsoft.com/office/drawing/2010/main">
                <a:solidFill>
                  <a:srgbClr val="FF0000"/>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b27f2a7283692244b2717e60eac31a8c"/>
          <p:cNvPicPr>
            <a:picLocks noChangeAspect="1"/>
          </p:cNvPicPr>
          <p:nvPr/>
        </p:nvPicPr>
        <p:blipFill>
          <a:blip r:embed="rId2"/>
          <a:stretch>
            <a:fillRect/>
          </a:stretch>
        </p:blipFill>
        <p:spPr>
          <a:xfrm>
            <a:off x="276226" y="457518"/>
            <a:ext cx="5607685" cy="4005580"/>
          </a:xfrm>
          <a:prstGeom prst="rect">
            <a:avLst/>
          </a:prstGeom>
        </p:spPr>
      </p:pic>
      <p:pic>
        <p:nvPicPr>
          <p:cNvPr id="3" name="图片 2" descr="1af545c1d798c80e7f9eb716abb4f6b1"/>
          <p:cNvPicPr>
            <a:picLocks noChangeAspect="1"/>
          </p:cNvPicPr>
          <p:nvPr/>
        </p:nvPicPr>
        <p:blipFill>
          <a:blip r:embed="rId3"/>
          <a:stretch>
            <a:fillRect/>
          </a:stretch>
        </p:blipFill>
        <p:spPr>
          <a:xfrm>
            <a:off x="6308091" y="605473"/>
            <a:ext cx="5400675" cy="3857625"/>
          </a:xfrm>
          <a:prstGeom prst="rect">
            <a:avLst/>
          </a:prstGeom>
        </p:spPr>
      </p:pic>
      <p:sp>
        <p:nvSpPr>
          <p:cNvPr id="9" name="矩形 8"/>
          <p:cNvSpPr/>
          <p:nvPr/>
        </p:nvSpPr>
        <p:spPr>
          <a:xfrm>
            <a:off x="276226" y="4205347"/>
            <a:ext cx="11744325" cy="2498313"/>
          </a:xfrm>
          <a:prstGeom prst="rect">
            <a:avLst/>
          </a:prstGeom>
        </p:spPr>
        <p:txBody>
          <a:bodyPr wrap="square">
            <a:spAutoFit/>
          </a:bodyPr>
          <a:lstStyle/>
          <a:p>
            <a:endParaRPr lang="zh-CN" altLang="en-US" dirty="0">
              <a:solidFill>
                <a:srgbClr val="0F1115"/>
              </a:solidFill>
              <a:latin typeface="quote-cjk-patch"/>
            </a:endParaRPr>
          </a:p>
          <a:p>
            <a:pPr>
              <a:lnSpc>
                <a:spcPct val="150000"/>
              </a:lnSpc>
              <a:buFont typeface="Arial" panose="020B0604020202020204" pitchFamily="34" charset="0"/>
              <a:buChar char="•"/>
            </a:pPr>
            <a:r>
              <a:rPr lang="zh-CN" altLang="en-US" sz="3200" b="1" dirty="0">
                <a:solidFill>
                  <a:srgbClr val="0F1115"/>
                </a:solidFill>
                <a:latin typeface="微软雅黑" panose="020B0503020204020204" pitchFamily="34" charset="-122"/>
                <a:ea typeface="微软雅黑" panose="020B0503020204020204" pitchFamily="34" charset="-122"/>
              </a:rPr>
              <a:t>市场空间：</a:t>
            </a:r>
            <a:r>
              <a:rPr lang="zh-CN" altLang="en-US" sz="3200" dirty="0">
                <a:solidFill>
                  <a:srgbClr val="0F1115"/>
                </a:solidFill>
                <a:latin typeface="微软雅黑" panose="020B0503020204020204" pitchFamily="34" charset="-122"/>
                <a:ea typeface="微软雅黑" panose="020B0503020204020204" pitchFamily="34" charset="-122"/>
              </a:rPr>
              <a:t>宠物</a:t>
            </a:r>
            <a:r>
              <a:rPr lang="zh-CN" altLang="en-US" sz="3200" dirty="0">
                <a:solidFill>
                  <a:srgbClr val="0070C0"/>
                </a:solidFill>
                <a:latin typeface="微软雅黑" panose="020B0503020204020204" pitchFamily="34" charset="-122"/>
                <a:ea typeface="微软雅黑" panose="020B0503020204020204" pitchFamily="34" charset="-122"/>
              </a:rPr>
              <a:t>经济持续增长</a:t>
            </a:r>
            <a:r>
              <a:rPr lang="zh-CN" altLang="en-US" sz="3200" dirty="0">
                <a:solidFill>
                  <a:srgbClr val="0F1115"/>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智能穿戴设备</a:t>
            </a:r>
            <a:r>
              <a:rPr lang="zh-CN" altLang="en-US" sz="3200" dirty="0">
                <a:solidFill>
                  <a:srgbClr val="0F1115"/>
                </a:solidFill>
                <a:latin typeface="微软雅黑" panose="020B0503020204020204" pitchFamily="34" charset="-122"/>
                <a:ea typeface="微软雅黑" panose="020B0503020204020204" pitchFamily="34" charset="-122"/>
              </a:rPr>
              <a:t>市场规模快速</a:t>
            </a:r>
            <a:r>
              <a:rPr lang="zh-CN" altLang="en-US" sz="3200" dirty="0">
                <a:solidFill>
                  <a:srgbClr val="0070C0"/>
                </a:solidFill>
                <a:latin typeface="微软雅黑" panose="020B0503020204020204" pitchFamily="34" charset="-122"/>
                <a:ea typeface="微软雅黑" panose="020B0503020204020204" pitchFamily="34" charset="-122"/>
              </a:rPr>
              <a:t>提升</a:t>
            </a:r>
            <a:endParaRPr lang="en-US" altLang="zh-CN" sz="3200" i="0" dirty="0">
              <a:solidFill>
                <a:srgbClr val="0070C0"/>
              </a:solidFill>
              <a:effectLst/>
              <a:latin typeface="微软雅黑" panose="020B0503020204020204" pitchFamily="34" charset="-122"/>
              <a:ea typeface="微软雅黑" panose="020B0503020204020204" pitchFamily="34" charset="-122"/>
            </a:endParaRPr>
          </a:p>
          <a:p>
            <a:pPr>
              <a:lnSpc>
                <a:spcPct val="150000"/>
              </a:lnSpc>
            </a:pPr>
            <a:r>
              <a:rPr lang="zh-CN" altLang="en-US" sz="3200" dirty="0">
                <a:latin typeface="微软雅黑" panose="020B0503020204020204" pitchFamily="34" charset="-122"/>
                <a:ea typeface="微软雅黑" panose="020B0503020204020204" pitchFamily="34" charset="-122"/>
              </a:rPr>
              <a:t>但是市面上已有的产品普遍现象是  </a:t>
            </a:r>
            <a:r>
              <a:rPr lang="zh-CN" altLang="en-US" sz="3200" dirty="0">
                <a:solidFill>
                  <a:srgbClr val="FF0000"/>
                </a:solidFill>
                <a:latin typeface="微软雅黑" panose="020B0503020204020204" pitchFamily="34" charset="-122"/>
                <a:ea typeface="微软雅黑" panose="020B0503020204020204" pitchFamily="34" charset="-122"/>
              </a:rPr>
              <a:t>易</a:t>
            </a:r>
            <a:r>
              <a:rPr lang="zh-CN" altLang="en-US" sz="3200" dirty="0">
                <a:solidFill>
                  <a:srgbClr val="FF0000"/>
                </a:solidFill>
              </a:rPr>
              <a:t>走失、漂移、笨重、耗电</a:t>
            </a:r>
            <a:r>
              <a:rPr lang="zh-CN" altLang="en-US" sz="3200" dirty="0"/>
              <a:t>且大多</a:t>
            </a:r>
            <a:r>
              <a:rPr lang="zh-CN" altLang="en-US" sz="3200" dirty="0">
                <a:solidFill>
                  <a:srgbClr val="FF0000"/>
                </a:solidFill>
              </a:rPr>
              <a:t>只单纯支持定位</a:t>
            </a:r>
            <a:r>
              <a:rPr lang="zh-CN" altLang="en-US" sz="3200" dirty="0"/>
              <a:t>，</a:t>
            </a:r>
            <a:r>
              <a:rPr lang="zh-CN" altLang="en-US" sz="3200" dirty="0">
                <a:solidFill>
                  <a:srgbClr val="FF0000"/>
                </a:solidFill>
              </a:rPr>
              <a:t>无法感知其他状态</a:t>
            </a:r>
            <a:endParaRPr lang="zh-CN" altLang="en-US" sz="3200" i="0" dirty="0">
              <a:solidFill>
                <a:srgbClr val="FF0000"/>
              </a:solidFill>
              <a:effectLst/>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584" name="深度视觉·原创设计 https://www.docer.com/works?userid=22383862"/>
          <p:cNvSpPr/>
          <p:nvPr/>
        </p:nvSpPr>
        <p:spPr>
          <a:xfrm flipH="1">
            <a:off x="10420066" y="5418161"/>
            <a:ext cx="1771934" cy="1439839"/>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汉仪正圆-55W" panose="00020600040101010101" pitchFamily="18" charset="-122"/>
              <a:ea typeface="汉仪正圆-55W" panose="00020600040101010101" pitchFamily="18" charset="-122"/>
              <a:cs typeface="+mn-cs"/>
              <a:sym typeface="汉仪正圆-55W" panose="00020600040101010101" pitchFamily="18" charset="-122"/>
            </a:endParaRPr>
          </a:p>
        </p:txBody>
      </p:sp>
      <p:sp>
        <p:nvSpPr>
          <p:cNvPr id="1048585" name="深度视觉·原创设计 https://www.docer.com/works?userid=22383862"/>
          <p:cNvSpPr/>
          <p:nvPr/>
        </p:nvSpPr>
        <p:spPr>
          <a:xfrm rot="10800000" flipH="1">
            <a:off x="0" y="0"/>
            <a:ext cx="1296537" cy="1596788"/>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汉仪正圆-55W" panose="00020600040101010101" pitchFamily="18" charset="-122"/>
              <a:ea typeface="汉仪正圆-55W" panose="00020600040101010101" pitchFamily="18" charset="-122"/>
              <a:cs typeface="+mn-cs"/>
              <a:sym typeface="汉仪正圆-55W" panose="00020600040101010101" pitchFamily="18" charset="-122"/>
            </a:endParaRPr>
          </a:p>
        </p:txBody>
      </p:sp>
      <p:sp>
        <p:nvSpPr>
          <p:cNvPr id="1048590" name="深度视觉·原创设计 https://www.docer.com/works?userid=22383862"/>
          <p:cNvSpPr txBox="1"/>
          <p:nvPr/>
        </p:nvSpPr>
        <p:spPr>
          <a:xfrm>
            <a:off x="802573" y="2689395"/>
            <a:ext cx="1036383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400" b="1" i="0" u="none" strike="noStrike" kern="1200" cap="none" spc="0" normalizeH="0" baseline="0" noProof="1">
                <a:ln>
                  <a:noFill/>
                </a:ln>
                <a:solidFill>
                  <a:prstClr val="black"/>
                </a:solidFill>
                <a:effectLst/>
                <a:uLnTx/>
                <a:uFillTx/>
                <a:latin typeface="微软雅黑 Light" panose="020B0502040204020203" pitchFamily="34" charset="-122"/>
                <a:ea typeface="微软雅黑 Light" panose="020B0502040204020203" pitchFamily="34" charset="-122"/>
                <a:cs typeface="阿里巴巴普惠体 Light" panose="00020600040101010101" pitchFamily="18" charset="-122"/>
                <a:sym typeface="汉仪正圆-55W" panose="00020600040101010101" pitchFamily="18" charset="-122"/>
              </a:rPr>
              <a:t>我们要做一</a:t>
            </a:r>
            <a:r>
              <a:rPr lang="zh-CN" altLang="en-US" sz="4400" b="1" noProof="1">
                <a:solidFill>
                  <a:prstClr val="black"/>
                </a:solidFill>
                <a:latin typeface="微软雅黑 Light" panose="020B0502040204020203" pitchFamily="34" charset="-122"/>
                <a:ea typeface="微软雅黑 Light" panose="020B0502040204020203" pitchFamily="34" charset="-122"/>
                <a:cs typeface="阿里巴巴普惠体 Light" panose="00020600040101010101" pitchFamily="18" charset="-122"/>
                <a:sym typeface="汉仪正圆-55W" panose="00020600040101010101" pitchFamily="18" charset="-122"/>
              </a:rPr>
              <a:t>款</a:t>
            </a:r>
            <a:r>
              <a:rPr kumimoji="0" lang="zh-CN" altLang="en-US" sz="4400" b="1" i="0" u="none" strike="noStrike" kern="1200" cap="none" spc="0" normalizeH="0" baseline="0" noProof="1">
                <a:ln>
                  <a:noFill/>
                </a:ln>
                <a:solidFill>
                  <a:prstClr val="black"/>
                </a:solidFill>
                <a:effectLst/>
                <a:uLnTx/>
                <a:uFillTx/>
                <a:latin typeface="微软雅黑 Light" panose="020B0502040204020203" pitchFamily="34" charset="-122"/>
                <a:ea typeface="微软雅黑 Light" panose="020B0502040204020203" pitchFamily="34" charset="-122"/>
                <a:cs typeface="阿里巴巴普惠体 Light" panose="00020600040101010101" pitchFamily="18" charset="-122"/>
                <a:sym typeface="汉仪正圆-55W" panose="00020600040101010101" pitchFamily="18" charset="-122"/>
              </a:rPr>
              <a:t>什么样的产品</a:t>
            </a:r>
            <a:r>
              <a:rPr kumimoji="0" lang="en-US" altLang="zh-CN" sz="4400" b="1" i="0" u="none" strike="noStrike" kern="1200" cap="none" spc="0" normalizeH="0" baseline="0" noProof="1">
                <a:ln>
                  <a:noFill/>
                </a:ln>
                <a:solidFill>
                  <a:prstClr val="black"/>
                </a:solidFill>
                <a:effectLst/>
                <a:uLnTx/>
                <a:uFillTx/>
                <a:latin typeface="微软雅黑 Light" panose="020B0502040204020203" pitchFamily="34" charset="-122"/>
                <a:ea typeface="微软雅黑 Light" panose="020B0502040204020203" pitchFamily="34" charset="-122"/>
                <a:cs typeface="阿里巴巴普惠体 Light" panose="00020600040101010101" pitchFamily="18" charset="-122"/>
                <a:sym typeface="汉仪正圆-55W" panose="00020600040101010101" pitchFamily="18" charset="-122"/>
              </a:rPr>
              <a:t>?</a:t>
            </a:r>
            <a:endParaRPr kumimoji="0" lang="zh-CN" altLang="en-US" sz="4400" b="1" i="0" u="none" strike="noStrike" kern="1200" cap="none" spc="0" normalizeH="0" baseline="0" noProof="1">
              <a:ln>
                <a:noFill/>
              </a:ln>
              <a:solidFill>
                <a:prstClr val="black"/>
              </a:solidFill>
              <a:effectLst/>
              <a:uLnTx/>
              <a:uFillTx/>
              <a:latin typeface="微软雅黑 Light" panose="020B0502040204020203" pitchFamily="34" charset="-122"/>
              <a:ea typeface="微软雅黑 Light" panose="020B0502040204020203" pitchFamily="34" charset="-122"/>
              <a:cs typeface="阿里巴巴普惠体 Light" panose="00020600040101010101" pitchFamily="18" charset="-122"/>
              <a:sym typeface="汉仪正圆-55W" panose="00020600040101010101" pitchFamily="18" charset="-122"/>
            </a:endParaRPr>
          </a:p>
        </p:txBody>
      </p:sp>
      <p:pic>
        <p:nvPicPr>
          <p:cNvPr id="3" name="图片 2"/>
          <p:cNvPicPr>
            <a:picLocks noChangeAspect="1"/>
          </p:cNvPicPr>
          <p:nvPr/>
        </p:nvPicPr>
        <p:blipFill>
          <a:blip r:embed="rId2"/>
          <a:stretch>
            <a:fillRect/>
          </a:stretch>
        </p:blipFill>
        <p:spPr>
          <a:xfrm>
            <a:off x="10541107" y="5258213"/>
            <a:ext cx="1250603" cy="1199437"/>
          </a:xfrm>
          <a:prstGeom prst="rect">
            <a:avLst/>
          </a:prstGeom>
          <a:effectLst>
            <a:outerShdw blurRad="50800" dist="50800" dir="5400000" algn="ctr" rotWithShape="0">
              <a:srgbClr val="000000">
                <a:alpha val="20000"/>
              </a:srgbClr>
            </a:outerShdw>
          </a:effectLst>
        </p:spPr>
      </p:pic>
    </p:spTree>
    <p:extLst>
      <p:ext uri="{BB962C8B-B14F-4D97-AF65-F5344CB8AC3E}">
        <p14:creationId xmlns:p14="http://schemas.microsoft.com/office/powerpoint/2010/main" val="2230445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3" name="深度视觉·原创设计 https://www.docer.com/works?userid=22383862"/>
          <p:cNvSpPr/>
          <p:nvPr/>
        </p:nvSpPr>
        <p:spPr>
          <a:xfrm>
            <a:off x="598805" y="242570"/>
            <a:ext cx="4438650"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02</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产品功能与创新</a:t>
            </a:r>
            <a:endParaRPr lang="zh-CN" sz="3600" b="1" noProof="1">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endParaRPr>
          </a:p>
        </p:txBody>
      </p:sp>
      <p:sp>
        <p:nvSpPr>
          <p:cNvPr id="9" name="文本框 8">
            <a:extLst>
              <a:ext uri="{FF2B5EF4-FFF2-40B4-BE49-F238E27FC236}">
                <a16:creationId xmlns:a16="http://schemas.microsoft.com/office/drawing/2014/main" id="{C344ABF8-4376-5CF7-7B65-511F7D7206D5}"/>
              </a:ext>
            </a:extLst>
          </p:cNvPr>
          <p:cNvSpPr txBox="1"/>
          <p:nvPr/>
        </p:nvSpPr>
        <p:spPr>
          <a:xfrm>
            <a:off x="822345" y="2657374"/>
            <a:ext cx="10429674" cy="1077218"/>
          </a:xfrm>
          <a:prstGeom prst="rect">
            <a:avLst/>
          </a:prstGeom>
          <a:noFill/>
        </p:spPr>
        <p:txBody>
          <a:bodyPr wrap="square">
            <a:spAutoFit/>
          </a:bodyPr>
          <a:lstStyle/>
          <a:p>
            <a:pPr algn="ctr"/>
            <a:r>
              <a:rPr lang="zh-CN" altLang="en-US" sz="3200" b="1" dirty="0"/>
              <a:t>一款真正让</a:t>
            </a:r>
            <a:r>
              <a:rPr lang="zh-CN" altLang="en-US" sz="3200" b="1" dirty="0">
                <a:solidFill>
                  <a:schemeClr val="accent1"/>
                </a:solidFill>
              </a:rPr>
              <a:t>守护‘不掉线’</a:t>
            </a:r>
            <a:r>
              <a:rPr lang="zh-CN" altLang="en-US" sz="3200" b="1" dirty="0"/>
              <a:t>的硬核宠物运动健康感知设备。</a:t>
            </a:r>
            <a:endParaRPr lang="en-US" altLang="zh-CN" sz="3200" b="1" dirty="0"/>
          </a:p>
          <a:p>
            <a:pPr algn="ctr"/>
            <a:endParaRPr lang="en-US" altLang="zh-CN" sz="3200" b="1" dirty="0"/>
          </a:p>
        </p:txBody>
      </p:sp>
      <p:sp>
        <p:nvSpPr>
          <p:cNvPr id="15" name="文本框 14">
            <a:extLst>
              <a:ext uri="{FF2B5EF4-FFF2-40B4-BE49-F238E27FC236}">
                <a16:creationId xmlns:a16="http://schemas.microsoft.com/office/drawing/2014/main" id="{49C18C97-C694-1BBB-968A-3F24E05825E5}"/>
              </a:ext>
            </a:extLst>
          </p:cNvPr>
          <p:cNvSpPr txBox="1"/>
          <p:nvPr/>
        </p:nvSpPr>
        <p:spPr>
          <a:xfrm>
            <a:off x="2535306" y="4147994"/>
            <a:ext cx="7003751" cy="923330"/>
          </a:xfrm>
          <a:prstGeom prst="rect">
            <a:avLst/>
          </a:prstGeom>
          <a:noFill/>
        </p:spPr>
        <p:txBody>
          <a:bodyPr wrap="square">
            <a:spAutoFit/>
          </a:bodyPr>
          <a:lstStyle/>
          <a:p>
            <a:pPr algn="ctr"/>
            <a:r>
              <a:rPr lang="zh-CN" altLang="en-US" sz="5400" b="1" dirty="0">
                <a:solidFill>
                  <a:schemeClr val="accent1"/>
                </a:solidFill>
              </a:rPr>
              <a:t>更准、更细、更可靠</a:t>
            </a:r>
            <a:endParaRPr lang="zh-CN" altLang="en-US" sz="5400" dirty="0">
              <a:solidFill>
                <a:schemeClr val="accent1"/>
              </a:solidFill>
            </a:endParaRPr>
          </a:p>
        </p:txBody>
      </p:sp>
    </p:spTree>
    <p:extLst>
      <p:ext uri="{BB962C8B-B14F-4D97-AF65-F5344CB8AC3E}">
        <p14:creationId xmlns:p14="http://schemas.microsoft.com/office/powerpoint/2010/main" val="3437163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深度视觉·原创设计 https://www.docer.com/works?userid=22383862">
            <a:extLst>
              <a:ext uri="{FF2B5EF4-FFF2-40B4-BE49-F238E27FC236}">
                <a16:creationId xmlns:a16="http://schemas.microsoft.com/office/drawing/2014/main" id="{0B82A202-B40E-D160-3743-4E0FF58FC613}"/>
              </a:ext>
            </a:extLst>
          </p:cNvPr>
          <p:cNvSpPr/>
          <p:nvPr/>
        </p:nvSpPr>
        <p:spPr>
          <a:xfrm>
            <a:off x="340144" y="524968"/>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持续守护的秘诀</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  </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软硬一体</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a:t>
            </a:r>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端云同步</a:t>
            </a:r>
          </a:p>
        </p:txBody>
      </p:sp>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8" name="图片 7">
            <a:extLst>
              <a:ext uri="{FF2B5EF4-FFF2-40B4-BE49-F238E27FC236}">
                <a16:creationId xmlns:a16="http://schemas.microsoft.com/office/drawing/2014/main" id="{3CC14177-4151-33DF-16AF-60A76978BB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8283" y="1504973"/>
            <a:ext cx="8855434" cy="4918641"/>
          </a:xfrm>
          <a:prstGeom prst="rect">
            <a:avLst/>
          </a:prstGeom>
        </p:spPr>
      </p:pic>
    </p:spTree>
    <p:extLst>
      <p:ext uri="{BB962C8B-B14F-4D97-AF65-F5344CB8AC3E}">
        <p14:creationId xmlns:p14="http://schemas.microsoft.com/office/powerpoint/2010/main" val="1301983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2A152BA4-3E36-048E-3A15-0BD079A3A0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19330" y="1054772"/>
            <a:ext cx="3508447" cy="6231148"/>
          </a:xfrm>
          <a:prstGeom prst="rect">
            <a:avLst/>
          </a:prstGeom>
        </p:spPr>
      </p:pic>
      <p:sp>
        <p:nvSpPr>
          <p:cNvPr id="6" name="深度视觉·原创设计 https://www.docer.com/works?userid=22383862">
            <a:extLst>
              <a:ext uri="{FF2B5EF4-FFF2-40B4-BE49-F238E27FC236}">
                <a16:creationId xmlns:a16="http://schemas.microsoft.com/office/drawing/2014/main" id="{0B82A202-B40E-D160-3743-4E0FF58FC613}"/>
              </a:ext>
            </a:extLst>
          </p:cNvPr>
          <p:cNvSpPr/>
          <p:nvPr/>
        </p:nvSpPr>
        <p:spPr>
          <a:xfrm>
            <a:off x="340144" y="524968"/>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核心功能</a:t>
            </a:r>
            <a:r>
              <a:rPr lang="en-US" altLang="zh-CN"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a:t>
            </a:r>
            <a:endPar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endParaRPr>
          </a:p>
        </p:txBody>
      </p:sp>
      <p:pic>
        <p:nvPicPr>
          <p:cNvPr id="15" name="图片 14">
            <a:extLst>
              <a:ext uri="{FF2B5EF4-FFF2-40B4-BE49-F238E27FC236}">
                <a16:creationId xmlns:a16="http://schemas.microsoft.com/office/drawing/2014/main" id="{DFD20CE1-FE27-6A40-F207-C44C60A5AE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86262" y="765386"/>
            <a:ext cx="2508623" cy="5118288"/>
          </a:xfrm>
          <a:prstGeom prst="rect">
            <a:avLst/>
          </a:prstGeom>
        </p:spPr>
      </p:pic>
      <p:sp>
        <p:nvSpPr>
          <p:cNvPr id="2" name="深度视觉·原创设计 https://www.docer.com/works?userid=22383862"/>
          <p:cNvSpPr/>
          <p:nvPr/>
        </p:nvSpPr>
        <p:spPr>
          <a:xfrm rot="10800000" flipH="1">
            <a:off x="0" y="0"/>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3" name="深度视觉·原创设计 https://www.docer.com/works?userid=22383862"/>
          <p:cNvSpPr/>
          <p:nvPr/>
        </p:nvSpPr>
        <p:spPr>
          <a:xfrm flipH="1">
            <a:off x="11252019" y="5989229"/>
            <a:ext cx="939981" cy="868771"/>
          </a:xfrm>
          <a:prstGeom prst="corner">
            <a:avLst>
              <a:gd name="adj1" fmla="val 17397"/>
              <a:gd name="adj2" fmla="val 1661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正圆-55W" panose="00020600040101010101" pitchFamily="18" charset="-122"/>
              <a:ea typeface="汉仪正圆-55W" panose="00020600040101010101" pitchFamily="18" charset="-122"/>
              <a:sym typeface="汉仪正圆-55W" panose="00020600040101010101" pitchFamily="18" charset="-122"/>
            </a:endParaRPr>
          </a:p>
        </p:txBody>
      </p:sp>
      <p:pic>
        <p:nvPicPr>
          <p:cNvPr id="13" name="图片 12">
            <a:extLst>
              <a:ext uri="{FF2B5EF4-FFF2-40B4-BE49-F238E27FC236}">
                <a16:creationId xmlns:a16="http://schemas.microsoft.com/office/drawing/2014/main" id="{A75355FF-2301-BFD2-465D-A1AFE4752DC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5613" y="2840413"/>
            <a:ext cx="4114397" cy="3247672"/>
          </a:xfrm>
          <a:prstGeom prst="rect">
            <a:avLst/>
          </a:prstGeom>
        </p:spPr>
      </p:pic>
      <p:sp>
        <p:nvSpPr>
          <p:cNvPr id="16" name="深度视觉·原创设计 https://www.docer.com/works?userid=22383862">
            <a:extLst>
              <a:ext uri="{FF2B5EF4-FFF2-40B4-BE49-F238E27FC236}">
                <a16:creationId xmlns:a16="http://schemas.microsoft.com/office/drawing/2014/main" id="{E9A14AB2-0284-65C7-5FBD-ABBC8039C993}"/>
              </a:ext>
            </a:extLst>
          </p:cNvPr>
          <p:cNvSpPr/>
          <p:nvPr/>
        </p:nvSpPr>
        <p:spPr bwMode="auto">
          <a:xfrm>
            <a:off x="2400279" y="1689000"/>
            <a:ext cx="1525175" cy="915006"/>
          </a:xfrm>
          <a:custGeom>
            <a:avLst/>
            <a:gdLst>
              <a:gd name="T0" fmla="*/ 762000 w 21600"/>
              <a:gd name="T1" fmla="*/ 457201 h 21600"/>
              <a:gd name="T2" fmla="*/ 762000 w 21600"/>
              <a:gd name="T3" fmla="*/ 457201 h 21600"/>
              <a:gd name="T4" fmla="*/ 762000 w 21600"/>
              <a:gd name="T5" fmla="*/ 457201 h 21600"/>
              <a:gd name="T6" fmla="*/ 762000 w 21600"/>
              <a:gd name="T7" fmla="*/ 45720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22225" cap="flat" cmpd="sng">
            <a:solidFill>
              <a:srgbClr val="FF0000"/>
            </a:solidFill>
            <a:prstDash val="solid"/>
            <a:round/>
          </a:ln>
          <a:effectLst/>
        </p:spPr>
        <p:txBody>
          <a:bodyPr lIns="0" tIns="0" rIns="0" bIns="0" anchor="ctr"/>
          <a:lstStyle>
            <a:defPPr>
              <a:defRPr lang="es-ES"/>
            </a:defPPr>
            <a:lvl1pPr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1pPr>
            <a:lvl2pPr marL="4572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2pPr>
            <a:lvl3pPr marL="9144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3pPr>
            <a:lvl4pPr marL="13716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4pPr>
            <a:lvl5pPr marL="18288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5pPr>
            <a:lvl6pPr marL="22860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6pPr>
            <a:lvl7pPr marL="27432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7pPr>
            <a:lvl8pPr marL="32004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8pPr>
            <a:lvl9pPr marL="36576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9pPr>
          </a:lstStyle>
          <a:p>
            <a:endParaRPr lang="en-US">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7" name="深度视觉·原创设计 https://www.docer.com/works?userid=22383862">
            <a:extLst>
              <a:ext uri="{FF2B5EF4-FFF2-40B4-BE49-F238E27FC236}">
                <a16:creationId xmlns:a16="http://schemas.microsoft.com/office/drawing/2014/main" id="{B6B20EEE-8DE8-57A0-C319-D55D5900F37F}"/>
              </a:ext>
            </a:extLst>
          </p:cNvPr>
          <p:cNvSpPr/>
          <p:nvPr/>
        </p:nvSpPr>
        <p:spPr bwMode="auto">
          <a:xfrm flipH="1">
            <a:off x="2287421" y="3239259"/>
            <a:ext cx="1633880" cy="456751"/>
          </a:xfrm>
          <a:custGeom>
            <a:avLst/>
            <a:gdLst>
              <a:gd name="T0" fmla="*/ 685800 w 21600"/>
              <a:gd name="T1" fmla="*/ 228600 h 21600"/>
              <a:gd name="T2" fmla="*/ 685800 w 21600"/>
              <a:gd name="T3" fmla="*/ 228600 h 21600"/>
              <a:gd name="T4" fmla="*/ 685800 w 21600"/>
              <a:gd name="T5" fmla="*/ 228600 h 21600"/>
              <a:gd name="T6" fmla="*/ 685800 w 21600"/>
              <a:gd name="T7" fmla="*/ 2286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22225" cap="flat" cmpd="sng">
            <a:solidFill>
              <a:srgbClr val="FF0000"/>
            </a:solidFill>
            <a:prstDash val="solid"/>
            <a:round/>
          </a:ln>
          <a:effectLst/>
        </p:spPr>
        <p:txBody>
          <a:bodyPr lIns="0" tIns="0" rIns="0" bIns="0" anchor="ctr"/>
          <a:lstStyle>
            <a:defPPr>
              <a:defRPr lang="es-ES"/>
            </a:defPPr>
            <a:lvl1pPr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1pPr>
            <a:lvl2pPr marL="4572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2pPr>
            <a:lvl3pPr marL="9144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3pPr>
            <a:lvl4pPr marL="13716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4pPr>
            <a:lvl5pPr marL="18288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5pPr>
            <a:lvl6pPr marL="22860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6pPr>
            <a:lvl7pPr marL="27432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7pPr>
            <a:lvl8pPr marL="32004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8pPr>
            <a:lvl9pPr marL="36576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9pPr>
          </a:lstStyle>
          <a:p>
            <a:endParaRPr lang="en-US">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19" name="文本框 18">
            <a:extLst>
              <a:ext uri="{FF2B5EF4-FFF2-40B4-BE49-F238E27FC236}">
                <a16:creationId xmlns:a16="http://schemas.microsoft.com/office/drawing/2014/main" id="{81A2B1C0-155F-9BB1-2827-9D8042D3EF78}"/>
              </a:ext>
            </a:extLst>
          </p:cNvPr>
          <p:cNvSpPr txBox="1"/>
          <p:nvPr>
            <p:custDataLst>
              <p:tags r:id="rId1"/>
            </p:custDataLst>
          </p:nvPr>
        </p:nvSpPr>
        <p:spPr>
          <a:xfrm>
            <a:off x="817835" y="1416018"/>
            <a:ext cx="3570401" cy="523220"/>
          </a:xfrm>
          <a:prstGeom prst="rect">
            <a:avLst/>
          </a:prstGeom>
          <a:noFill/>
        </p:spPr>
        <p:txBody>
          <a:bodyPr wrap="square" rtlCol="0" anchor="t">
            <a:spAutoFit/>
          </a:bodyPr>
          <a:lstStyle/>
          <a:p>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智能家居</a:t>
            </a:r>
          </a:p>
        </p:txBody>
      </p:sp>
      <p:sp>
        <p:nvSpPr>
          <p:cNvPr id="20" name="文本框 19">
            <a:extLst>
              <a:ext uri="{FF2B5EF4-FFF2-40B4-BE49-F238E27FC236}">
                <a16:creationId xmlns:a16="http://schemas.microsoft.com/office/drawing/2014/main" id="{FBAF889C-7151-0D4A-F19D-0592F4A82E19}"/>
              </a:ext>
            </a:extLst>
          </p:cNvPr>
          <p:cNvSpPr txBox="1"/>
          <p:nvPr>
            <p:custDataLst>
              <p:tags r:id="rId2"/>
            </p:custDataLst>
          </p:nvPr>
        </p:nvSpPr>
        <p:spPr>
          <a:xfrm>
            <a:off x="631851" y="2869000"/>
            <a:ext cx="2210912" cy="1384995"/>
          </a:xfrm>
          <a:prstGeom prst="rect">
            <a:avLst/>
          </a:prstGeom>
          <a:noFill/>
        </p:spPr>
        <p:txBody>
          <a:bodyPr wrap="square" rtlCol="0" anchor="t">
            <a:spAutoFit/>
          </a:bodyPr>
          <a:lstStyle/>
          <a:p>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精确宠物</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电子围栏</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8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高精度</a:t>
            </a:r>
            <a:r>
              <a:rPr lang="en-US" altLang="zh-CN" sz="28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1" name="深度视觉·原创设计 https://www.docer.com/works?userid=22383862">
            <a:extLst>
              <a:ext uri="{FF2B5EF4-FFF2-40B4-BE49-F238E27FC236}">
                <a16:creationId xmlns:a16="http://schemas.microsoft.com/office/drawing/2014/main" id="{733EF4C6-8FAF-E3DF-A377-203F37FA97C1}"/>
              </a:ext>
            </a:extLst>
          </p:cNvPr>
          <p:cNvSpPr/>
          <p:nvPr/>
        </p:nvSpPr>
        <p:spPr bwMode="auto">
          <a:xfrm>
            <a:off x="2402240" y="4750258"/>
            <a:ext cx="1525175" cy="915006"/>
          </a:xfrm>
          <a:custGeom>
            <a:avLst/>
            <a:gdLst>
              <a:gd name="T0" fmla="*/ 762000 w 21600"/>
              <a:gd name="T1" fmla="*/ 457201 h 21600"/>
              <a:gd name="T2" fmla="*/ 762000 w 21600"/>
              <a:gd name="T3" fmla="*/ 457201 h 21600"/>
              <a:gd name="T4" fmla="*/ 762000 w 21600"/>
              <a:gd name="T5" fmla="*/ 457201 h 21600"/>
              <a:gd name="T6" fmla="*/ 762000 w 21600"/>
              <a:gd name="T7" fmla="*/ 45720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22225" cap="flat" cmpd="sng">
            <a:solidFill>
              <a:srgbClr val="FF0000"/>
            </a:solidFill>
            <a:prstDash val="solid"/>
            <a:round/>
          </a:ln>
          <a:effectLst/>
        </p:spPr>
        <p:txBody>
          <a:bodyPr lIns="0" tIns="0" rIns="0" bIns="0" anchor="ctr"/>
          <a:lstStyle>
            <a:defPPr>
              <a:defRPr lang="es-ES"/>
            </a:defPPr>
            <a:lvl1pPr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1pPr>
            <a:lvl2pPr marL="4572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2pPr>
            <a:lvl3pPr marL="9144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3pPr>
            <a:lvl4pPr marL="13716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4pPr>
            <a:lvl5pPr marL="18288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5pPr>
            <a:lvl6pPr marL="22860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6pPr>
            <a:lvl7pPr marL="27432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7pPr>
            <a:lvl8pPr marL="32004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8pPr>
            <a:lvl9pPr marL="36576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9pPr>
          </a:lstStyle>
          <a:p>
            <a:endParaRPr lang="en-US">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22" name="文本框 21">
            <a:extLst>
              <a:ext uri="{FF2B5EF4-FFF2-40B4-BE49-F238E27FC236}">
                <a16:creationId xmlns:a16="http://schemas.microsoft.com/office/drawing/2014/main" id="{D987BD04-ED50-2F29-1618-81E308A2C312}"/>
              </a:ext>
            </a:extLst>
          </p:cNvPr>
          <p:cNvSpPr txBox="1"/>
          <p:nvPr>
            <p:custDataLst>
              <p:tags r:id="rId3"/>
            </p:custDataLst>
          </p:nvPr>
        </p:nvSpPr>
        <p:spPr>
          <a:xfrm>
            <a:off x="797074" y="4627638"/>
            <a:ext cx="1666047" cy="523220"/>
          </a:xfrm>
          <a:prstGeom prst="rect">
            <a:avLst/>
          </a:prstGeom>
          <a:noFill/>
        </p:spPr>
        <p:txBody>
          <a:bodyPr wrap="square" rtlCol="0" anchor="t">
            <a:spAutoFit/>
          </a:bodyPr>
          <a:lstStyle/>
          <a:p>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运动监测</a:t>
            </a:r>
          </a:p>
        </p:txBody>
      </p:sp>
      <p:sp>
        <p:nvSpPr>
          <p:cNvPr id="23" name="文本框 22">
            <a:extLst>
              <a:ext uri="{FF2B5EF4-FFF2-40B4-BE49-F238E27FC236}">
                <a16:creationId xmlns:a16="http://schemas.microsoft.com/office/drawing/2014/main" id="{FAF44B18-84D6-3C14-BAD0-59271730F85C}"/>
              </a:ext>
            </a:extLst>
          </p:cNvPr>
          <p:cNvSpPr txBox="1"/>
          <p:nvPr>
            <p:custDataLst>
              <p:tags r:id="rId4"/>
            </p:custDataLst>
          </p:nvPr>
        </p:nvSpPr>
        <p:spPr>
          <a:xfrm>
            <a:off x="8150455" y="1231813"/>
            <a:ext cx="2343028" cy="523220"/>
          </a:xfrm>
          <a:prstGeom prst="rect">
            <a:avLst/>
          </a:prstGeom>
          <a:noFill/>
        </p:spPr>
        <p:txBody>
          <a:bodyPr wrap="square" rtlCol="0" anchor="t">
            <a:spAutoFit/>
          </a:bodyPr>
          <a:lstStyle/>
          <a:p>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体温监测</a:t>
            </a:r>
          </a:p>
        </p:txBody>
      </p:sp>
      <p:sp>
        <p:nvSpPr>
          <p:cNvPr id="24" name="深度视觉·原创设计 https://www.docer.com/works?userid=22383862">
            <a:extLst>
              <a:ext uri="{FF2B5EF4-FFF2-40B4-BE49-F238E27FC236}">
                <a16:creationId xmlns:a16="http://schemas.microsoft.com/office/drawing/2014/main" id="{9B890CEA-0D56-1AE6-8087-0DFAE7980FA2}"/>
              </a:ext>
            </a:extLst>
          </p:cNvPr>
          <p:cNvSpPr/>
          <p:nvPr/>
        </p:nvSpPr>
        <p:spPr bwMode="auto">
          <a:xfrm flipH="1">
            <a:off x="6460483" y="1531135"/>
            <a:ext cx="1633880" cy="456751"/>
          </a:xfrm>
          <a:custGeom>
            <a:avLst/>
            <a:gdLst>
              <a:gd name="T0" fmla="*/ 685800 w 21600"/>
              <a:gd name="T1" fmla="*/ 228600 h 21600"/>
              <a:gd name="T2" fmla="*/ 685800 w 21600"/>
              <a:gd name="T3" fmla="*/ 228600 h 21600"/>
              <a:gd name="T4" fmla="*/ 685800 w 21600"/>
              <a:gd name="T5" fmla="*/ 228600 h 21600"/>
              <a:gd name="T6" fmla="*/ 685800 w 21600"/>
              <a:gd name="T7" fmla="*/ 2286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22225" cap="flat" cmpd="sng">
            <a:solidFill>
              <a:srgbClr val="FF0000"/>
            </a:solidFill>
            <a:prstDash val="solid"/>
            <a:round/>
          </a:ln>
          <a:effectLst/>
        </p:spPr>
        <p:txBody>
          <a:bodyPr lIns="0" tIns="0" rIns="0" bIns="0" anchor="ctr"/>
          <a:lstStyle>
            <a:defPPr>
              <a:defRPr lang="es-ES"/>
            </a:defPPr>
            <a:lvl1pPr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1pPr>
            <a:lvl2pPr marL="4572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2pPr>
            <a:lvl3pPr marL="9144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3pPr>
            <a:lvl4pPr marL="13716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4pPr>
            <a:lvl5pPr marL="18288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5pPr>
            <a:lvl6pPr marL="22860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6pPr>
            <a:lvl7pPr marL="27432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7pPr>
            <a:lvl8pPr marL="32004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8pPr>
            <a:lvl9pPr marL="36576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9pPr>
          </a:lstStyle>
          <a:p>
            <a:endParaRPr lang="en-US">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26" name="深度视觉·原创设计 https://www.docer.com/works?userid=22383862">
            <a:extLst>
              <a:ext uri="{FF2B5EF4-FFF2-40B4-BE49-F238E27FC236}">
                <a16:creationId xmlns:a16="http://schemas.microsoft.com/office/drawing/2014/main" id="{F4211AB8-D702-152B-4DDF-7EBF77527C4F}"/>
              </a:ext>
            </a:extLst>
          </p:cNvPr>
          <p:cNvSpPr/>
          <p:nvPr/>
        </p:nvSpPr>
        <p:spPr bwMode="auto">
          <a:xfrm>
            <a:off x="6460483" y="2346902"/>
            <a:ext cx="1525175" cy="915006"/>
          </a:xfrm>
          <a:custGeom>
            <a:avLst/>
            <a:gdLst>
              <a:gd name="T0" fmla="*/ 762000 w 21600"/>
              <a:gd name="T1" fmla="*/ 457201 h 21600"/>
              <a:gd name="T2" fmla="*/ 762000 w 21600"/>
              <a:gd name="T3" fmla="*/ 457201 h 21600"/>
              <a:gd name="T4" fmla="*/ 762000 w 21600"/>
              <a:gd name="T5" fmla="*/ 457201 h 21600"/>
              <a:gd name="T6" fmla="*/ 762000 w 21600"/>
              <a:gd name="T7" fmla="*/ 45720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22225" cap="flat" cmpd="sng">
            <a:solidFill>
              <a:srgbClr val="FF0000"/>
            </a:solidFill>
            <a:prstDash val="solid"/>
            <a:round/>
          </a:ln>
          <a:effectLst/>
        </p:spPr>
        <p:txBody>
          <a:bodyPr lIns="0" tIns="0" rIns="0" bIns="0" anchor="ctr"/>
          <a:lstStyle>
            <a:defPPr>
              <a:defRPr lang="es-ES"/>
            </a:defPPr>
            <a:lvl1pPr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1pPr>
            <a:lvl2pPr marL="4572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2pPr>
            <a:lvl3pPr marL="9144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3pPr>
            <a:lvl4pPr marL="13716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4pPr>
            <a:lvl5pPr marL="18288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5pPr>
            <a:lvl6pPr marL="22860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6pPr>
            <a:lvl7pPr marL="27432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7pPr>
            <a:lvl8pPr marL="32004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8pPr>
            <a:lvl9pPr marL="36576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9pPr>
          </a:lstStyle>
          <a:p>
            <a:endParaRPr lang="en-US">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27" name="文本框 26">
            <a:extLst>
              <a:ext uri="{FF2B5EF4-FFF2-40B4-BE49-F238E27FC236}">
                <a16:creationId xmlns:a16="http://schemas.microsoft.com/office/drawing/2014/main" id="{BE19879D-A387-3A38-E716-668221175FEA}"/>
              </a:ext>
            </a:extLst>
          </p:cNvPr>
          <p:cNvSpPr txBox="1"/>
          <p:nvPr>
            <p:custDataLst>
              <p:tags r:id="rId5"/>
            </p:custDataLst>
          </p:nvPr>
        </p:nvSpPr>
        <p:spPr>
          <a:xfrm>
            <a:off x="7261403" y="2285152"/>
            <a:ext cx="2078618" cy="954107"/>
          </a:xfrm>
          <a:prstGeom prst="rect">
            <a:avLst/>
          </a:prstGeom>
          <a:noFill/>
        </p:spPr>
        <p:txBody>
          <a:bodyPr wrap="square" rtlCol="0" anchor="t">
            <a:spAutoFit/>
          </a:bodyPr>
          <a:lstStyle/>
          <a:p>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健康管理与分析告知</a:t>
            </a:r>
          </a:p>
        </p:txBody>
      </p:sp>
      <p:sp>
        <p:nvSpPr>
          <p:cNvPr id="28" name="深度视觉·原创设计 https://www.docer.com/works?userid=22383862">
            <a:extLst>
              <a:ext uri="{FF2B5EF4-FFF2-40B4-BE49-F238E27FC236}">
                <a16:creationId xmlns:a16="http://schemas.microsoft.com/office/drawing/2014/main" id="{A159B392-7291-2988-6FCD-588E0B8A02A3}"/>
              </a:ext>
            </a:extLst>
          </p:cNvPr>
          <p:cNvSpPr/>
          <p:nvPr/>
        </p:nvSpPr>
        <p:spPr bwMode="auto">
          <a:xfrm>
            <a:off x="5260108" y="5666589"/>
            <a:ext cx="1525175" cy="915006"/>
          </a:xfrm>
          <a:custGeom>
            <a:avLst/>
            <a:gdLst>
              <a:gd name="T0" fmla="*/ 762000 w 21600"/>
              <a:gd name="T1" fmla="*/ 457201 h 21600"/>
              <a:gd name="T2" fmla="*/ 762000 w 21600"/>
              <a:gd name="T3" fmla="*/ 457201 h 21600"/>
              <a:gd name="T4" fmla="*/ 762000 w 21600"/>
              <a:gd name="T5" fmla="*/ 457201 h 21600"/>
              <a:gd name="T6" fmla="*/ 762000 w 21600"/>
              <a:gd name="T7" fmla="*/ 45720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22225" cap="flat" cmpd="sng">
            <a:solidFill>
              <a:srgbClr val="FF0000"/>
            </a:solidFill>
            <a:prstDash val="solid"/>
            <a:round/>
          </a:ln>
          <a:effectLst/>
        </p:spPr>
        <p:txBody>
          <a:bodyPr lIns="0" tIns="0" rIns="0" bIns="0" anchor="ctr"/>
          <a:lstStyle>
            <a:defPPr>
              <a:defRPr lang="es-ES"/>
            </a:defPPr>
            <a:lvl1pPr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1pPr>
            <a:lvl2pPr marL="4572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2pPr>
            <a:lvl3pPr marL="9144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3pPr>
            <a:lvl4pPr marL="13716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4pPr>
            <a:lvl5pPr marL="1828800" algn="l" rtl="0" fontAlgn="base" hangingPunct="0">
              <a:spcBef>
                <a:spcPct val="0"/>
              </a:spcBef>
              <a:spcAft>
                <a:spcPct val="0"/>
              </a:spcAft>
              <a:defRPr kern="1200">
                <a:solidFill>
                  <a:srgbClr val="000000"/>
                </a:solidFill>
                <a:latin typeface="Calibri" panose="020F0502020204030204" charset="0"/>
                <a:ea typeface="MS PGothic" panose="020B0600070205080204" pitchFamily="34" charset="-128"/>
                <a:cs typeface="+mn-cs"/>
                <a:sym typeface="Calibri" panose="020F0502020204030204" charset="0"/>
              </a:defRPr>
            </a:lvl5pPr>
            <a:lvl6pPr marL="22860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6pPr>
            <a:lvl7pPr marL="27432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7pPr>
            <a:lvl8pPr marL="32004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8pPr>
            <a:lvl9pPr marL="3657600" algn="l" defTabSz="914400" rtl="0" eaLnBrk="1" latinLnBrk="0" hangingPunct="1">
              <a:defRPr kern="1200">
                <a:solidFill>
                  <a:srgbClr val="000000"/>
                </a:solidFill>
                <a:latin typeface="Calibri" panose="020F0502020204030204" charset="0"/>
                <a:ea typeface="MS PGothic" panose="020B0600070205080204" pitchFamily="34" charset="-128"/>
                <a:cs typeface="+mn-cs"/>
                <a:sym typeface="Calibri" panose="020F0502020204030204" charset="0"/>
              </a:defRPr>
            </a:lvl9pPr>
          </a:lstStyle>
          <a:p>
            <a:endParaRPr lang="en-US">
              <a:latin typeface="汉仪正圆-55W" panose="00020600040101010101" pitchFamily="18" charset="-122"/>
              <a:ea typeface="汉仪正圆-55W" panose="00020600040101010101" pitchFamily="18" charset="-122"/>
              <a:sym typeface="汉仪正圆-55W" panose="00020600040101010101" pitchFamily="18" charset="-122"/>
            </a:endParaRPr>
          </a:p>
        </p:txBody>
      </p:sp>
      <p:sp>
        <p:nvSpPr>
          <p:cNvPr id="29" name="文本框 28">
            <a:extLst>
              <a:ext uri="{FF2B5EF4-FFF2-40B4-BE49-F238E27FC236}">
                <a16:creationId xmlns:a16="http://schemas.microsoft.com/office/drawing/2014/main" id="{0CC9A86D-E1F2-2A5C-6DFF-5CBF8E3B2839}"/>
              </a:ext>
            </a:extLst>
          </p:cNvPr>
          <p:cNvSpPr txBox="1"/>
          <p:nvPr>
            <p:custDataLst>
              <p:tags r:id="rId6"/>
            </p:custDataLst>
          </p:nvPr>
        </p:nvSpPr>
        <p:spPr>
          <a:xfrm>
            <a:off x="6924281" y="6286256"/>
            <a:ext cx="1666047" cy="523220"/>
          </a:xfrm>
          <a:prstGeom prst="rect">
            <a:avLst/>
          </a:prstGeom>
          <a:noFill/>
        </p:spPr>
        <p:txBody>
          <a:bodyPr wrap="square" rtlCol="0" anchor="t">
            <a:spAutoFit/>
          </a:bodyPr>
          <a:lstStyle/>
          <a:p>
            <a:r>
              <a:rPr lang="en-US" altLang="zh-CN" sz="2800" dirty="0">
                <a:latin typeface="微软雅黑" panose="020B0503020204020204" pitchFamily="34" charset="-122"/>
                <a:ea typeface="微软雅黑" panose="020B0503020204020204" pitchFamily="34" charset="-122"/>
                <a:cs typeface="微软雅黑" panose="020B0503020204020204" pitchFamily="34" charset="-122"/>
                <a:sym typeface="+mn-ea"/>
              </a:rPr>
              <a:t>AI</a:t>
            </a: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sym typeface="+mn-ea"/>
              </a:rPr>
              <a:t>助理</a:t>
            </a:r>
          </a:p>
        </p:txBody>
      </p:sp>
    </p:spTree>
    <p:extLst>
      <p:ext uri="{BB962C8B-B14F-4D97-AF65-F5344CB8AC3E}">
        <p14:creationId xmlns:p14="http://schemas.microsoft.com/office/powerpoint/2010/main" val="319673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0-#ppt_w/2"/>
                                          </p:val>
                                        </p:tav>
                                        <p:tav tm="100000">
                                          <p:val>
                                            <p:strVal val="#ppt_x"/>
                                          </p:val>
                                        </p:tav>
                                      </p:tavLst>
                                    </p:anim>
                                    <p:anim calcmode="lin" valueType="num">
                                      <p:cBhvr additive="base">
                                        <p:cTn id="16" dur="500" fill="hold"/>
                                        <p:tgtEl>
                                          <p:spTgt spid="2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0-#ppt_w/2"/>
                                          </p:val>
                                        </p:tav>
                                        <p:tav tm="100000">
                                          <p:val>
                                            <p:strVal val="#ppt_x"/>
                                          </p:val>
                                        </p:tav>
                                      </p:tavLst>
                                    </p:anim>
                                    <p:anim calcmode="lin" valueType="num">
                                      <p:cBhvr additive="base">
                                        <p:cTn id="20" dur="500" fill="hold"/>
                                        <p:tgtEl>
                                          <p:spTgt spid="2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0-#ppt_w/2"/>
                                          </p:val>
                                        </p:tav>
                                        <p:tav tm="100000">
                                          <p:val>
                                            <p:strVal val="#ppt_x"/>
                                          </p:val>
                                        </p:tav>
                                      </p:tavLst>
                                    </p:anim>
                                    <p:anim calcmode="lin" valueType="num">
                                      <p:cBhvr additive="base">
                                        <p:cTn id="24" dur="500" fill="hold"/>
                                        <p:tgtEl>
                                          <p:spTgt spid="2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0-#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20" grpId="0"/>
      <p:bldP spid="20" grpId="1"/>
      <p:bldP spid="22" grpId="0"/>
      <p:bldP spid="22" grpId="1"/>
      <p:bldP spid="23" grpId="0"/>
      <p:bldP spid="23" grpId="1"/>
      <p:bldP spid="27" grpId="0"/>
      <p:bldP spid="27" grpId="1"/>
      <p:bldP spid="29" grpId="0"/>
      <p:bldP spid="2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1">
            <a:extLst>
              <a:ext uri="{FF2B5EF4-FFF2-40B4-BE49-F238E27FC236}">
                <a16:creationId xmlns:a16="http://schemas.microsoft.com/office/drawing/2014/main" id="{51E6C8BC-6F15-80D8-7EDF-BE42FE453336}"/>
              </a:ext>
            </a:extLst>
          </p:cNvPr>
          <p:cNvSpPr/>
          <p:nvPr/>
        </p:nvSpPr>
        <p:spPr>
          <a:xfrm>
            <a:off x="340144" y="1765292"/>
            <a:ext cx="3632110" cy="4765047"/>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33BF1ACC-9C11-BACA-AC27-7C0845E69312}"/>
              </a:ext>
            </a:extLst>
          </p:cNvPr>
          <p:cNvSpPr/>
          <p:nvPr/>
        </p:nvSpPr>
        <p:spPr>
          <a:xfrm>
            <a:off x="4437702" y="1765292"/>
            <a:ext cx="3489960" cy="4765047"/>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33359244-CDB8-7A28-DCA0-D82E58330568}"/>
              </a:ext>
            </a:extLst>
          </p:cNvPr>
          <p:cNvSpPr/>
          <p:nvPr/>
        </p:nvSpPr>
        <p:spPr>
          <a:xfrm>
            <a:off x="8474696" y="1765292"/>
            <a:ext cx="3351541" cy="4765047"/>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ectangle 2">
            <a:extLst>
              <a:ext uri="{FF2B5EF4-FFF2-40B4-BE49-F238E27FC236}">
                <a16:creationId xmlns:a16="http://schemas.microsoft.com/office/drawing/2014/main" id="{6CD3E900-C145-A553-0EFE-70B4C75C3566}"/>
              </a:ext>
            </a:extLst>
          </p:cNvPr>
          <p:cNvSpPr>
            <a:spLocks noChangeArrowheads="1"/>
          </p:cNvSpPr>
          <p:nvPr/>
        </p:nvSpPr>
        <p:spPr bwMode="auto">
          <a:xfrm>
            <a:off x="563880" y="1932391"/>
            <a:ext cx="3489960"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1" i="0" u="none" strike="noStrike" cap="none" normalizeH="0" baseline="0" dirty="0">
                <a:ln>
                  <a:noFill/>
                </a:ln>
                <a:solidFill>
                  <a:schemeClr val="tx1"/>
                </a:solidFill>
                <a:effectLst/>
                <a:latin typeface="Arial" panose="020B0604020202020204" pitchFamily="34" charset="0"/>
                <a:ea typeface="Google Sans Text"/>
              </a:rPr>
              <a:t>深度静默：IMU 控流拦截</a:t>
            </a:r>
            <a:endParaRPr kumimoji="0" lang="en-US" altLang="zh-CN" sz="1800" b="1" i="0" u="none" strike="noStrike" cap="none" normalizeH="0" baseline="0" dirty="0">
              <a:ln>
                <a:noFill/>
              </a:ln>
              <a:solidFill>
                <a:schemeClr val="tx1"/>
              </a:solidFill>
              <a:effectLst/>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dirty="0">
                <a:ln>
                  <a:noFill/>
                </a:ln>
                <a:solidFill>
                  <a:schemeClr val="tx1"/>
                </a:solidFill>
                <a:effectLst/>
                <a:latin typeface="Arial" panose="020B0604020202020204" pitchFamily="34" charset="0"/>
                <a:ea typeface="Google Sans Text"/>
              </a:rPr>
              <a:t>	</a:t>
            </a:r>
            <a:r>
              <a:rPr kumimoji="0" lang="zh-CN" altLang="zh-CN" sz="1800" b="1" i="0" u="none" strike="noStrike" cap="none" normalizeH="0" baseline="0" dirty="0">
                <a:ln>
                  <a:noFill/>
                </a:ln>
                <a:solidFill>
                  <a:schemeClr val="tx1"/>
                </a:solidFill>
                <a:effectLst/>
                <a:latin typeface="Arial" panose="020B0604020202020204" pitchFamily="34" charset="0"/>
                <a:ea typeface="Google Sans Text"/>
              </a:rPr>
              <a:t>（平时无活动）</a:t>
            </a:r>
            <a:endParaRPr kumimoji="0" lang="en-US" altLang="zh-CN" sz="1800" b="1" i="0" u="none" strike="noStrike" cap="none" normalizeH="0" baseline="0" dirty="0">
              <a:ln>
                <a:noFill/>
              </a:ln>
              <a:solidFill>
                <a:schemeClr val="tx1"/>
              </a:solidFill>
              <a:effectLst/>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ea typeface="Google Sans Text"/>
              </a:rPr>
              <a:t>机制</a:t>
            </a:r>
            <a:r>
              <a:rPr kumimoji="0" lang="zh-CN" altLang="zh-CN" sz="1800" b="0" i="0" u="none" strike="noStrike" cap="none" normalizeH="0" baseline="0" dirty="0">
                <a:ln>
                  <a:noFill/>
                </a:ln>
                <a:solidFill>
                  <a:schemeClr val="tx1"/>
                </a:solidFill>
                <a:effectLst/>
                <a:latin typeface="Arial" panose="020B0604020202020204" pitchFamily="34" charset="0"/>
                <a:ea typeface="Google Sans Text"/>
              </a:rPr>
              <a:t>：六轴 IMU 持续端侧低功耗监测。若判定宠物处于静止/睡眠状态，系统强制</a:t>
            </a:r>
            <a:r>
              <a:rPr kumimoji="0" lang="zh-CN" altLang="zh-CN" sz="1800" b="1" i="0" u="none" strike="noStrike" cap="none" normalizeH="0" baseline="0" dirty="0">
                <a:ln>
                  <a:noFill/>
                </a:ln>
                <a:solidFill>
                  <a:schemeClr val="tx1"/>
                </a:solidFill>
                <a:effectLst/>
                <a:latin typeface="Arial" panose="020B0604020202020204" pitchFamily="34" charset="0"/>
                <a:ea typeface="Google Sans Text"/>
              </a:rPr>
              <a:t>深睡模式</a:t>
            </a:r>
            <a:r>
              <a:rPr kumimoji="0" lang="zh-CN" altLang="zh-CN" sz="1800" b="0" i="0" u="none" strike="noStrike" cap="none" normalizeH="0" baseline="0" dirty="0">
                <a:ln>
                  <a:noFill/>
                </a:ln>
                <a:solidFill>
                  <a:schemeClr val="tx1"/>
                </a:solidFill>
                <a:effectLst/>
                <a:latin typeface="Arial" panose="020B0604020202020204" pitchFamily="34" charset="0"/>
                <a:ea typeface="Google Sans Text"/>
              </a:rPr>
              <a:t>。</a:t>
            </a:r>
            <a:endParaRPr kumimoji="0" lang="en-US" altLang="zh-CN" sz="1800" b="0" i="0" u="none" strike="noStrike" cap="none" normalizeH="0" baseline="0" dirty="0">
              <a:ln>
                <a:noFill/>
              </a:ln>
              <a:solidFill>
                <a:schemeClr val="tx1"/>
              </a:solidFill>
              <a:effectLst/>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zh-CN" dirty="0">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zh-CN" sz="1800" b="0" i="0" u="none" strike="noStrike" cap="none" normalizeH="0" baseline="0" dirty="0">
              <a:ln>
                <a:noFill/>
              </a:ln>
              <a:solidFill>
                <a:schemeClr val="tx1"/>
              </a:solidFill>
              <a:effectLst/>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zh-CN" dirty="0">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zh-CN" altLang="zh-CN" sz="1800" b="0" i="0" u="none" strike="noStrike" cap="none" normalizeH="0" baseline="0" dirty="0">
              <a:ln>
                <a:noFill/>
              </a:ln>
              <a:solidFill>
                <a:schemeClr val="tx1"/>
              </a:solidFill>
              <a:effectLst/>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zh-CN" altLang="zh-CN" sz="1800" b="1" i="0" u="none" strike="noStrike" cap="none" normalizeH="0" baseline="0" dirty="0">
                <a:ln>
                  <a:noFill/>
                </a:ln>
                <a:solidFill>
                  <a:schemeClr val="tx1"/>
                </a:solidFill>
                <a:effectLst/>
                <a:latin typeface="Arial" panose="020B0604020202020204" pitchFamily="34" charset="0"/>
                <a:ea typeface="Google Sans Text"/>
              </a:rPr>
              <a:t>策略</a:t>
            </a:r>
            <a:r>
              <a:rPr kumimoji="0" lang="zh-CN" altLang="zh-CN" sz="1800" b="0" i="0" u="none" strike="noStrike" cap="none" normalizeH="0" baseline="0" dirty="0">
                <a:ln>
                  <a:noFill/>
                </a:ln>
                <a:solidFill>
                  <a:schemeClr val="tx1"/>
                </a:solidFill>
                <a:effectLst/>
                <a:latin typeface="Arial" panose="020B0604020202020204" pitchFamily="34" charset="0"/>
                <a:ea typeface="Google Sans Text"/>
              </a:rPr>
              <a:t>：彻底挂断 4G 射频及定位模块，</a:t>
            </a:r>
            <a:r>
              <a:rPr kumimoji="0" lang="zh-CN" altLang="zh-CN" sz="1800" b="1" i="0" u="none" strike="noStrike" cap="none" normalizeH="0" baseline="0" dirty="0">
                <a:ln>
                  <a:noFill/>
                </a:ln>
                <a:solidFill>
                  <a:schemeClr val="tx1"/>
                </a:solidFill>
                <a:effectLst/>
                <a:latin typeface="Arial" panose="020B0604020202020204" pitchFamily="34" charset="0"/>
                <a:ea typeface="Google Sans Text"/>
              </a:rPr>
              <a:t> 拦截状态信息上报</a:t>
            </a:r>
            <a:r>
              <a:rPr kumimoji="0" lang="zh-CN" altLang="en-US" sz="1800" b="1" i="0" u="none" strike="noStrike" cap="none" normalizeH="0" baseline="0" dirty="0">
                <a:ln>
                  <a:noFill/>
                </a:ln>
                <a:solidFill>
                  <a:schemeClr val="tx1"/>
                </a:solidFill>
                <a:effectLst/>
                <a:latin typeface="Arial" panose="020B0604020202020204" pitchFamily="34" charset="0"/>
                <a:ea typeface="Google Sans Text"/>
              </a:rPr>
              <a:t>，</a:t>
            </a:r>
            <a:endParaRPr kumimoji="0" lang="en-US" altLang="zh-CN" sz="1800" b="1" i="0" u="none" strike="noStrike" cap="none" normalizeH="0" baseline="0" dirty="0">
              <a:ln>
                <a:noFill/>
              </a:ln>
              <a:solidFill>
                <a:schemeClr val="tx1"/>
              </a:solidFill>
              <a:effectLst/>
              <a:latin typeface="Arial" panose="020B0604020202020204" pitchFamily="34" charset="0"/>
              <a:ea typeface="Google Sans Text"/>
            </a:endParaRPr>
          </a:p>
          <a:p>
            <a:pPr marL="0" marR="0" lvl="0" indent="0" algn="l" defTabSz="914400" rtl="0" eaLnBrk="0" fontAlgn="base" latinLnBrk="0" hangingPunct="0">
              <a:lnSpc>
                <a:spcPct val="100000"/>
              </a:lnSpc>
              <a:spcBef>
                <a:spcPct val="0"/>
              </a:spcBef>
              <a:spcAft>
                <a:spcPct val="0"/>
              </a:spcAft>
              <a:buClrTx/>
              <a:buSzTx/>
              <a:tabLst/>
            </a:pPr>
            <a:r>
              <a:rPr kumimoji="0" lang="zh-CN" altLang="zh-CN" sz="1800" b="0" i="0" u="none" strike="noStrike" cap="none" normalizeH="0" baseline="0" dirty="0">
                <a:ln>
                  <a:noFill/>
                </a:ln>
                <a:solidFill>
                  <a:schemeClr val="tx1"/>
                </a:solidFill>
                <a:effectLst/>
                <a:latin typeface="Arial" panose="020B0604020202020204" pitchFamily="34" charset="0"/>
                <a:ea typeface="Google Sans Text"/>
              </a:rPr>
              <a:t>系统仅保留微安级维持电流。</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
        <p:nvSpPr>
          <p:cNvPr id="5" name="文本框 4">
            <a:extLst>
              <a:ext uri="{FF2B5EF4-FFF2-40B4-BE49-F238E27FC236}">
                <a16:creationId xmlns:a16="http://schemas.microsoft.com/office/drawing/2014/main" id="{5FCFAE25-4A42-5FF8-4A33-E17380F6AAA4}"/>
              </a:ext>
            </a:extLst>
          </p:cNvPr>
          <p:cNvSpPr txBox="1"/>
          <p:nvPr/>
        </p:nvSpPr>
        <p:spPr>
          <a:xfrm>
            <a:off x="4811807" y="1904646"/>
            <a:ext cx="2895600" cy="4247317"/>
          </a:xfrm>
          <a:prstGeom prst="rect">
            <a:avLst/>
          </a:prstGeom>
          <a:noFill/>
        </p:spPr>
        <p:txBody>
          <a:bodyPr wrap="square">
            <a:spAutoFit/>
          </a:bodyPr>
          <a:lstStyle/>
          <a:p>
            <a:r>
              <a:rPr lang="zh-CN" altLang="en-US" b="1" dirty="0"/>
              <a:t>动态激活：</a:t>
            </a:r>
            <a:r>
              <a:rPr lang="en-US" altLang="zh-CN" b="1" dirty="0"/>
              <a:t>IMU </a:t>
            </a:r>
            <a:r>
              <a:rPr lang="zh-CN" altLang="en-US" b="1" dirty="0"/>
              <a:t>阈值唤醒</a:t>
            </a:r>
            <a:r>
              <a:rPr lang="en-US" altLang="zh-CN" b="1" dirty="0"/>
              <a:t>	</a:t>
            </a:r>
            <a:r>
              <a:rPr lang="zh-CN" altLang="en-US" b="1" dirty="0"/>
              <a:t>（检测到运动）</a:t>
            </a:r>
            <a:endParaRPr lang="en-US" altLang="zh-CN" b="1" dirty="0"/>
          </a:p>
          <a:p>
            <a:endParaRPr lang="en-US" altLang="zh-CN" b="1" dirty="0"/>
          </a:p>
          <a:p>
            <a:endParaRPr lang="zh-CN" altLang="en-US" dirty="0"/>
          </a:p>
          <a:p>
            <a:pPr>
              <a:buFont typeface="Arial" panose="020B0604020202020204" pitchFamily="34" charset="0"/>
              <a:buChar char="•"/>
            </a:pPr>
            <a:r>
              <a:rPr lang="zh-CN" altLang="en-US" b="1" dirty="0"/>
              <a:t>机制</a:t>
            </a:r>
            <a:r>
              <a:rPr lang="zh-CN" altLang="en-US" dirty="0"/>
              <a:t>：当 </a:t>
            </a:r>
            <a:r>
              <a:rPr lang="en-US" altLang="zh-CN" dirty="0"/>
              <a:t>IMU </a:t>
            </a:r>
            <a:r>
              <a:rPr lang="zh-CN" altLang="en-US" dirty="0"/>
              <a:t>捕获的加速度</a:t>
            </a:r>
            <a:r>
              <a:rPr lang="en-US" altLang="zh-CN" dirty="0"/>
              <a:t>/</a:t>
            </a:r>
            <a:r>
              <a:rPr lang="zh-CN" altLang="en-US" dirty="0"/>
              <a:t>姿态变化突破设定绝对阈值，产生硬件外部中断秒级唤醒通信模块。</a:t>
            </a:r>
            <a:endParaRPr lang="en-US" altLang="zh-CN" dirty="0"/>
          </a:p>
          <a:p>
            <a:pPr>
              <a:buFont typeface="Arial" panose="020B0604020202020204" pitchFamily="34" charset="0"/>
              <a:buChar char="•"/>
            </a:pPr>
            <a:endParaRPr lang="en-US" altLang="zh-CN" dirty="0"/>
          </a:p>
          <a:p>
            <a:endParaRPr lang="en-US" altLang="zh-CN" dirty="0"/>
          </a:p>
          <a:p>
            <a:pPr>
              <a:buFont typeface="Arial" panose="020B0604020202020204" pitchFamily="34" charset="0"/>
              <a:buChar char="•"/>
            </a:pPr>
            <a:endParaRPr lang="zh-CN" altLang="en-US" dirty="0"/>
          </a:p>
          <a:p>
            <a:pPr>
              <a:buFont typeface="Arial" panose="020B0604020202020204" pitchFamily="34" charset="0"/>
              <a:buChar char="•"/>
            </a:pPr>
            <a:r>
              <a:rPr lang="zh-CN" altLang="en-US" b="1" dirty="0"/>
              <a:t>策略</a:t>
            </a:r>
            <a:r>
              <a:rPr lang="zh-CN" altLang="en-US" dirty="0"/>
              <a:t>：按需快速拉起 </a:t>
            </a:r>
            <a:r>
              <a:rPr lang="en-US" altLang="zh-CN" dirty="0">
                <a:latin typeface="Calibri Light" panose="020F0302020204030204" pitchFamily="34" charset="0"/>
                <a:ea typeface="Calibri Light" panose="020F0302020204030204" pitchFamily="34" charset="0"/>
                <a:cs typeface="Calibri Light" panose="020F0302020204030204" pitchFamily="34" charset="0"/>
              </a:rPr>
              <a:t>4G </a:t>
            </a:r>
            <a:r>
              <a:rPr lang="zh-CN" altLang="en-US" dirty="0"/>
              <a:t>通信模块与</a:t>
            </a:r>
            <a:r>
              <a:rPr lang="en-US" altLang="zh-CN" dirty="0"/>
              <a:t>GNSS</a:t>
            </a:r>
            <a:r>
              <a:rPr lang="zh-CN" altLang="en-US" dirty="0"/>
              <a:t>，开启数据连接，执行关键轨迹及体征数据上传。</a:t>
            </a:r>
          </a:p>
        </p:txBody>
      </p:sp>
      <p:sp>
        <p:nvSpPr>
          <p:cNvPr id="8" name="深度视觉·原创设计 https://www.docer.com/works?userid=22383862">
            <a:extLst>
              <a:ext uri="{FF2B5EF4-FFF2-40B4-BE49-F238E27FC236}">
                <a16:creationId xmlns:a16="http://schemas.microsoft.com/office/drawing/2014/main" id="{666F6957-479B-768B-AEE5-923656937668}"/>
              </a:ext>
            </a:extLst>
          </p:cNvPr>
          <p:cNvSpPr/>
          <p:nvPr/>
        </p:nvSpPr>
        <p:spPr>
          <a:xfrm>
            <a:off x="340144" y="524968"/>
            <a:ext cx="8981825" cy="5892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600" b="1"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汉仪正圆-55W" panose="00020600040101010101" pitchFamily="18" charset="-122"/>
              </a:rPr>
              <a:t>极致续航：多模态智能唤醒与网络协同机制</a:t>
            </a:r>
          </a:p>
        </p:txBody>
      </p:sp>
      <p:sp>
        <p:nvSpPr>
          <p:cNvPr id="10" name="文本框 9">
            <a:extLst>
              <a:ext uri="{FF2B5EF4-FFF2-40B4-BE49-F238E27FC236}">
                <a16:creationId xmlns:a16="http://schemas.microsoft.com/office/drawing/2014/main" id="{1F9E3153-97CB-B081-A53E-7BDA847698D7}"/>
              </a:ext>
            </a:extLst>
          </p:cNvPr>
          <p:cNvSpPr txBox="1"/>
          <p:nvPr/>
        </p:nvSpPr>
        <p:spPr>
          <a:xfrm>
            <a:off x="8762998" y="1904646"/>
            <a:ext cx="3063240" cy="4247317"/>
          </a:xfrm>
          <a:prstGeom prst="rect">
            <a:avLst/>
          </a:prstGeom>
          <a:noFill/>
        </p:spPr>
        <p:txBody>
          <a:bodyPr wrap="square">
            <a:spAutoFit/>
          </a:bodyPr>
          <a:lstStyle/>
          <a:p>
            <a:r>
              <a:rPr lang="zh-CN" altLang="en-US" b="1" dirty="0"/>
              <a:t>智能降解：</a:t>
            </a:r>
            <a:r>
              <a:rPr lang="en-US" altLang="zh-CN" b="1" dirty="0"/>
              <a:t>Wi-Fi </a:t>
            </a:r>
            <a:r>
              <a:rPr lang="zh-CN" altLang="en-US" b="1" dirty="0"/>
              <a:t>分流替代（识别到环境 </a:t>
            </a:r>
            <a:r>
              <a:rPr lang="en-US" altLang="zh-CN" b="1" dirty="0"/>
              <a:t>Wi-Fi</a:t>
            </a:r>
            <a:r>
              <a:rPr lang="zh-CN" altLang="en-US" b="1" dirty="0"/>
              <a:t>）</a:t>
            </a:r>
            <a:endParaRPr lang="en-US" altLang="zh-CN" b="1" dirty="0"/>
          </a:p>
          <a:p>
            <a:endParaRPr lang="en-US" altLang="zh-CN" b="1" dirty="0"/>
          </a:p>
          <a:p>
            <a:endParaRPr lang="zh-CN" altLang="en-US" dirty="0"/>
          </a:p>
          <a:p>
            <a:pPr>
              <a:buFont typeface="Arial" panose="020B0604020202020204" pitchFamily="34" charset="0"/>
              <a:buChar char="•"/>
            </a:pPr>
            <a:r>
              <a:rPr lang="zh-CN" altLang="en-US" b="1" dirty="0"/>
              <a:t>机制</a:t>
            </a:r>
            <a:r>
              <a:rPr lang="zh-CN" altLang="en-US" dirty="0"/>
              <a:t>：系统唤醒后，端侧优先执行高灵敏度 </a:t>
            </a:r>
            <a:r>
              <a:rPr lang="zh-CN" altLang="en-US" b="1" dirty="0"/>
              <a:t>信号嗅探</a:t>
            </a:r>
            <a:r>
              <a:rPr lang="zh-CN" altLang="en-US" dirty="0"/>
              <a:t>。一旦识别到绑定或已知的家庭 </a:t>
            </a:r>
            <a:r>
              <a:rPr lang="en-US" altLang="zh-CN" dirty="0"/>
              <a:t>Wi-Fi </a:t>
            </a:r>
            <a:r>
              <a:rPr lang="zh-CN" altLang="en-US" dirty="0"/>
              <a:t>网络。</a:t>
            </a:r>
            <a:endParaRPr lang="en-US" altLang="zh-CN" dirty="0"/>
          </a:p>
          <a:p>
            <a:pPr>
              <a:buFont typeface="Arial" panose="020B0604020202020204" pitchFamily="34" charset="0"/>
              <a:buChar char="•"/>
            </a:pPr>
            <a:endParaRPr lang="en-US" altLang="zh-CN" dirty="0"/>
          </a:p>
          <a:p>
            <a:pPr>
              <a:buFont typeface="Arial" panose="020B0604020202020204" pitchFamily="34" charset="0"/>
              <a:buChar char="•"/>
            </a:pPr>
            <a:endParaRPr lang="en-US" altLang="zh-CN" dirty="0"/>
          </a:p>
          <a:p>
            <a:pPr>
              <a:buFont typeface="Arial" panose="020B0604020202020204" pitchFamily="34" charset="0"/>
              <a:buChar char="•"/>
            </a:pPr>
            <a:endParaRPr lang="en-US" altLang="zh-CN" dirty="0"/>
          </a:p>
          <a:p>
            <a:pPr>
              <a:buFont typeface="Arial" panose="020B0604020202020204" pitchFamily="34" charset="0"/>
              <a:buChar char="•"/>
            </a:pPr>
            <a:r>
              <a:rPr lang="zh-CN" altLang="en-US" b="1" dirty="0"/>
              <a:t>策略</a:t>
            </a:r>
            <a:r>
              <a:rPr lang="zh-CN" altLang="en-US" dirty="0"/>
              <a:t>：</a:t>
            </a:r>
            <a:r>
              <a:rPr lang="zh-CN" altLang="en-US" b="1" dirty="0"/>
              <a:t>立即强行关断高功耗</a:t>
            </a:r>
            <a:r>
              <a:rPr lang="zh-CN" altLang="en-US" b="1" dirty="0">
                <a:latin typeface="Calibri" panose="020F0502020204030204" pitchFamily="34" charset="0"/>
                <a:cs typeface="Calibri" panose="020F0502020204030204" pitchFamily="34" charset="0"/>
              </a:rPr>
              <a:t>的 </a:t>
            </a:r>
            <a:r>
              <a:rPr lang="en-US" altLang="zh-CN" b="1" dirty="0">
                <a:latin typeface="Calibri" panose="020F0502020204030204" pitchFamily="34" charset="0"/>
                <a:ea typeface="Calibri" panose="020F0502020204030204" pitchFamily="34" charset="0"/>
                <a:cs typeface="Calibri" panose="020F0502020204030204" pitchFamily="34" charset="0"/>
              </a:rPr>
              <a:t>4G </a:t>
            </a:r>
            <a:r>
              <a:rPr lang="zh-CN" altLang="en-US" b="1" dirty="0"/>
              <a:t>蜂窝射频</a:t>
            </a:r>
            <a:r>
              <a:rPr lang="zh-CN" altLang="en-US" dirty="0"/>
              <a:t>，全量数据下沉至低功耗 </a:t>
            </a:r>
            <a:r>
              <a:rPr lang="en-US" altLang="zh-CN" dirty="0"/>
              <a:t>Wi-Fi </a:t>
            </a:r>
            <a:r>
              <a:rPr lang="zh-CN" altLang="en-US" dirty="0"/>
              <a:t>通信模式完成上传。</a:t>
            </a:r>
          </a:p>
        </p:txBody>
      </p:sp>
    </p:spTree>
    <p:extLst>
      <p:ext uri="{BB962C8B-B14F-4D97-AF65-F5344CB8AC3E}">
        <p14:creationId xmlns:p14="http://schemas.microsoft.com/office/powerpoint/2010/main" val="40326304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96.7,&quot;left&quot;:53.7,&quot;top&quot;:125.75,&quot;width&quot;:887.0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Corbel"/>
        <a:ea typeface="微软雅黑"/>
        <a:cs typeface=""/>
      </a:majorFont>
      <a:minorFont>
        <a:latin typeface="Corbe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0">
      <a:dk1>
        <a:srgbClr val="000000"/>
      </a:dk1>
      <a:lt1>
        <a:srgbClr val="FFFFFF"/>
      </a:lt1>
      <a:dk2>
        <a:srgbClr val="44546A"/>
      </a:dk2>
      <a:lt2>
        <a:srgbClr val="E7E6E6"/>
      </a:lt2>
      <a:accent1>
        <a:srgbClr val="00265D"/>
      </a:accent1>
      <a:accent2>
        <a:srgbClr val="FEB728"/>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634</TotalTime>
  <Words>1243</Words>
  <Application>Microsoft Office PowerPoint</Application>
  <PresentationFormat>宽屏</PresentationFormat>
  <Paragraphs>175</Paragraphs>
  <Slides>22</Slides>
  <Notes>9</Notes>
  <HiddenSlides>0</HiddenSlides>
  <MMClips>4</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22</vt:i4>
      </vt:variant>
    </vt:vector>
  </HeadingPairs>
  <TitlesOfParts>
    <vt:vector size="37" baseType="lpstr">
      <vt:lpstr>Noto Sans SC</vt:lpstr>
      <vt:lpstr>Orbitron</vt:lpstr>
      <vt:lpstr>quote-cjk-patch</vt:lpstr>
      <vt:lpstr>等线</vt:lpstr>
      <vt:lpstr>等线 Light</vt:lpstr>
      <vt:lpstr>汉仪正圆-55W</vt:lpstr>
      <vt:lpstr>黑体</vt:lpstr>
      <vt:lpstr>微软雅黑</vt:lpstr>
      <vt:lpstr>微软雅黑 Light</vt:lpstr>
      <vt:lpstr>Arial</vt:lpstr>
      <vt:lpstr>Calibri</vt:lpstr>
      <vt:lpstr>Calibri Light</vt:lpstr>
      <vt:lpstr>Corbel</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林珊珊</dc:creator>
  <cp:lastModifiedBy>MAKSIM LANCE</cp:lastModifiedBy>
  <cp:revision>67</cp:revision>
  <dcterms:created xsi:type="dcterms:W3CDTF">2026-06-17T11:32:00Z</dcterms:created>
  <dcterms:modified xsi:type="dcterms:W3CDTF">2026-06-30T09:12:26Z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DECBE169B2FB4DF39D63B24DA5C2C46B_13</vt:lpwstr>
  </property>
</Properties>
</file>